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E5B9263-24FF-43B0-ADAC-B64E1C7ADA6A}">
  <a:tblStyle styleId="{9E5B9263-24FF-43B0-ADAC-B64E1C7ADA6A}"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rita.dot.gov/bts/help/aviation/html/understanding.html#q4"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46" name="Shape 14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20" name="Shape 22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32" name="Shape 23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400550"/>
            <a:ext cx="5486399" cy="3600450"/>
          </a:xfrm>
          <a:prstGeom prst="rect">
            <a:avLst/>
          </a:prstGeom>
        </p:spPr>
        <p:txBody>
          <a:bodyPr anchorCtr="0" anchor="t" bIns="91425" lIns="91425" rIns="91425" tIns="91425">
            <a:noAutofit/>
          </a:bodyPr>
          <a:lstStyle/>
          <a:p>
            <a:pPr indent="-292100" lvl="0" marL="660400">
              <a:lnSpc>
                <a:spcPct val="115000"/>
              </a:lnSpc>
              <a:spcBef>
                <a:spcPts val="200"/>
              </a:spcBef>
              <a:spcAft>
                <a:spcPts val="200"/>
              </a:spcAft>
              <a:buClr>
                <a:schemeClr val="dk1"/>
              </a:buClr>
              <a:buSzPct val="100000"/>
              <a:buFont typeface="Arial"/>
              <a:buChar char="●"/>
            </a:pPr>
            <a:r>
              <a:rPr b="1" lang="en-US" sz="1000">
                <a:highlight>
                  <a:srgbClr val="FFFFFF"/>
                </a:highlight>
                <a:latin typeface="Arial"/>
                <a:ea typeface="Arial"/>
                <a:cs typeface="Arial"/>
                <a:sym typeface="Arial"/>
              </a:rPr>
              <a:t>Air Carrier:</a:t>
            </a:r>
            <a:r>
              <a:rPr lang="en-US" sz="1000">
                <a:highlight>
                  <a:srgbClr val="FFFFFF"/>
                </a:highlight>
                <a:latin typeface="Arial"/>
                <a:ea typeface="Arial"/>
                <a:cs typeface="Arial"/>
                <a:sym typeface="Arial"/>
              </a:rPr>
              <a:t> The cause of the cancellation or delay was due to circumstances within the airline's control (e.g. maintenance or crew problems, aircraft cleaning, baggage loading, fueling, etc.).</a:t>
            </a:r>
          </a:p>
          <a:p>
            <a:pPr indent="-292100" lvl="0" marL="660400">
              <a:lnSpc>
                <a:spcPct val="115000"/>
              </a:lnSpc>
              <a:spcBef>
                <a:spcPts val="200"/>
              </a:spcBef>
              <a:spcAft>
                <a:spcPts val="200"/>
              </a:spcAft>
              <a:buClr>
                <a:schemeClr val="dk1"/>
              </a:buClr>
              <a:buSzPct val="100000"/>
              <a:buFont typeface="Arial"/>
              <a:buChar char="●"/>
            </a:pPr>
            <a:r>
              <a:rPr b="1" lang="en-US" sz="1000">
                <a:highlight>
                  <a:srgbClr val="FFFFFF"/>
                </a:highlight>
                <a:latin typeface="Arial"/>
                <a:ea typeface="Arial"/>
                <a:cs typeface="Arial"/>
                <a:sym typeface="Arial"/>
              </a:rPr>
              <a:t>Extreme Weather:</a:t>
            </a:r>
            <a:r>
              <a:rPr lang="en-US" sz="1000">
                <a:highlight>
                  <a:srgbClr val="FFFFFF"/>
                </a:highlight>
                <a:latin typeface="Arial"/>
                <a:ea typeface="Arial"/>
                <a:cs typeface="Arial"/>
                <a:sym typeface="Arial"/>
              </a:rPr>
              <a:t> Significant meteorological conditions (actual or forecasted) that, in the judgment of the carrier, delays or prevents the operation of a flight such as tornado, blizzard or hurricane.</a:t>
            </a:r>
          </a:p>
          <a:p>
            <a:pPr indent="-292100" lvl="0" marL="660400">
              <a:lnSpc>
                <a:spcPct val="115000"/>
              </a:lnSpc>
              <a:spcBef>
                <a:spcPts val="200"/>
              </a:spcBef>
              <a:spcAft>
                <a:spcPts val="200"/>
              </a:spcAft>
              <a:buClr>
                <a:schemeClr val="dk1"/>
              </a:buClr>
              <a:buSzPct val="100000"/>
              <a:buFont typeface="Arial"/>
              <a:buChar char="●"/>
            </a:pPr>
            <a:r>
              <a:rPr b="1" lang="en-US" sz="1000">
                <a:highlight>
                  <a:srgbClr val="FFFFFF"/>
                </a:highlight>
                <a:latin typeface="Arial"/>
                <a:ea typeface="Arial"/>
                <a:cs typeface="Arial"/>
                <a:sym typeface="Arial"/>
              </a:rPr>
              <a:t>National Aviation System (NAS):</a:t>
            </a:r>
            <a:r>
              <a:rPr lang="en-US" sz="1000">
                <a:highlight>
                  <a:srgbClr val="FFFFFF"/>
                </a:highlight>
                <a:latin typeface="Arial"/>
                <a:ea typeface="Arial"/>
                <a:cs typeface="Arial"/>
                <a:sym typeface="Arial"/>
              </a:rPr>
              <a:t> Delays and cancellations attributable to the national aviation system that refer to a broad set of conditions, such as non-extreme weather conditions, airport operations, heavy traffic volume, and air traffic control.</a:t>
            </a:r>
          </a:p>
          <a:p>
            <a:pPr indent="-292100" lvl="0" marL="660400">
              <a:lnSpc>
                <a:spcPct val="115000"/>
              </a:lnSpc>
              <a:spcBef>
                <a:spcPts val="200"/>
              </a:spcBef>
              <a:spcAft>
                <a:spcPts val="200"/>
              </a:spcAft>
              <a:buClr>
                <a:schemeClr val="dk1"/>
              </a:buClr>
              <a:buSzPct val="100000"/>
              <a:buFont typeface="Arial"/>
              <a:buChar char="●"/>
            </a:pPr>
            <a:r>
              <a:rPr b="1" lang="en-US" sz="1000">
                <a:highlight>
                  <a:srgbClr val="FFFFFF"/>
                </a:highlight>
                <a:latin typeface="Arial"/>
                <a:ea typeface="Arial"/>
                <a:cs typeface="Arial"/>
                <a:sym typeface="Arial"/>
              </a:rPr>
              <a:t>Late-arriving aircraft:</a:t>
            </a:r>
            <a:r>
              <a:rPr lang="en-US" sz="1000">
                <a:highlight>
                  <a:srgbClr val="FFFFFF"/>
                </a:highlight>
                <a:latin typeface="Arial"/>
                <a:ea typeface="Arial"/>
                <a:cs typeface="Arial"/>
                <a:sym typeface="Arial"/>
              </a:rPr>
              <a:t> A previous flight with same aircraft arrived late, causing the present flight to depart late.</a:t>
            </a:r>
          </a:p>
          <a:p>
            <a:pPr indent="-292100" lvl="0" marL="660400">
              <a:lnSpc>
                <a:spcPct val="115000"/>
              </a:lnSpc>
              <a:spcBef>
                <a:spcPts val="200"/>
              </a:spcBef>
              <a:spcAft>
                <a:spcPts val="200"/>
              </a:spcAft>
              <a:buClr>
                <a:schemeClr val="dk1"/>
              </a:buClr>
              <a:buSzPct val="100000"/>
              <a:buFont typeface="Arial"/>
              <a:buChar char="●"/>
            </a:pPr>
            <a:r>
              <a:rPr b="1" lang="en-US" sz="1000">
                <a:highlight>
                  <a:srgbClr val="FFFFFF"/>
                </a:highlight>
                <a:latin typeface="Arial"/>
                <a:ea typeface="Arial"/>
                <a:cs typeface="Arial"/>
                <a:sym typeface="Arial"/>
              </a:rPr>
              <a:t>Security:</a:t>
            </a:r>
            <a:r>
              <a:rPr lang="en-US" sz="1000">
                <a:highlight>
                  <a:srgbClr val="FFFFFF"/>
                </a:highlight>
                <a:latin typeface="Arial"/>
                <a:ea typeface="Arial"/>
                <a:cs typeface="Arial"/>
                <a:sym typeface="Arial"/>
              </a:rPr>
              <a:t> Delays or cancellations caused by evacuation of a terminal or concourse, re-boarding of aircraft because of security breach, inoperative screening equipment and/or long lines in excess of 29 minutes at screening areas.</a:t>
            </a:r>
          </a:p>
          <a:p>
            <a:pPr lvl="0">
              <a:spcBef>
                <a:spcPts val="0"/>
              </a:spcBef>
              <a:buNone/>
            </a:pPr>
            <a:r>
              <a:rPr lang="en-US" u="sng">
                <a:solidFill>
                  <a:schemeClr val="hlink"/>
                </a:solidFill>
                <a:hlinkClick r:id="rId2"/>
              </a:rPr>
              <a:t>http://www.rita.dot.gov/bts/help/aviation/html/understanding.html#q4</a:t>
            </a:r>
          </a:p>
          <a:p>
            <a:pPr lvl="0">
              <a:spcBef>
                <a:spcPts val="0"/>
              </a:spcBef>
              <a:buNone/>
            </a:pPr>
            <a:r>
              <a:t/>
            </a:r>
            <a:endParaRPr/>
          </a:p>
        </p:txBody>
      </p:sp>
      <p:sp>
        <p:nvSpPr>
          <p:cNvPr id="240" name="Shape 24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48" name="Shape 24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rPr lang="en-US"/>
              <a:t>R: final</a:t>
            </a:r>
          </a:p>
          <a:p>
            <a:pPr lvl="0">
              <a:spcBef>
                <a:spcPts val="0"/>
              </a:spcBef>
              <a:buNone/>
            </a:pPr>
            <a:r>
              <a:rPr lang="en-US"/>
              <a:t>Calculated % of Delay = arr_del15 / arr_flights</a:t>
            </a:r>
          </a:p>
          <a:p>
            <a:pPr lvl="0">
              <a:spcBef>
                <a:spcPts val="0"/>
              </a:spcBef>
              <a:buNone/>
            </a:pPr>
            <a:r>
              <a:rPr lang="en-US"/>
              <a:t>Grouped by Airline</a:t>
            </a:r>
          </a:p>
          <a:p>
            <a:pPr lvl="0">
              <a:spcBef>
                <a:spcPts val="0"/>
              </a:spcBef>
              <a:buNone/>
            </a:pPr>
            <a:r>
              <a:t/>
            </a:r>
            <a:endParaRPr/>
          </a:p>
        </p:txBody>
      </p:sp>
      <p:sp>
        <p:nvSpPr>
          <p:cNvPr id="255" name="Shape 25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US"/>
              <a:t>R: percent_delay_byyear</a:t>
            </a:r>
          </a:p>
        </p:txBody>
      </p:sp>
      <p:sp>
        <p:nvSpPr>
          <p:cNvPr id="262" name="Shape 26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rPr lang="en-US"/>
              <a:t>Average Delay in minutes of each airline overall (2003-2016) by carrier</a:t>
            </a:r>
          </a:p>
          <a:p>
            <a:pPr lvl="0">
              <a:spcBef>
                <a:spcPts val="0"/>
              </a:spcBef>
              <a:buNone/>
            </a:pPr>
            <a:r>
              <a:rPr lang="en-US"/>
              <a:t>Note: slide 1 -- average count of delay has outliers, while average delay time is relatively smooth.</a:t>
            </a:r>
          </a:p>
          <a:p>
            <a:pPr lvl="0">
              <a:spcBef>
                <a:spcPts val="0"/>
              </a:spcBef>
              <a:buNone/>
            </a:pPr>
            <a:r>
              <a:t/>
            </a:r>
            <a:endParaRPr/>
          </a:p>
          <a:p>
            <a:pPr lvl="0">
              <a:spcBef>
                <a:spcPts val="0"/>
              </a:spcBef>
              <a:buNone/>
            </a:pPr>
            <a:r>
              <a:t/>
            </a:r>
            <a:endParaRPr/>
          </a:p>
          <a:p>
            <a:pPr lvl="0">
              <a:spcBef>
                <a:spcPts val="0"/>
              </a:spcBef>
              <a:buNone/>
            </a:pPr>
            <a:r>
              <a:rPr lang="en-US"/>
              <a:t>We think how long the total delays can be more important for economic reasons because every delay minutes are cost.</a:t>
            </a:r>
          </a:p>
          <a:p>
            <a:pPr lvl="0">
              <a:spcBef>
                <a:spcPts val="0"/>
              </a:spcBef>
              <a:buNone/>
            </a:pPr>
            <a:r>
              <a:rPr lang="en-US"/>
              <a:t>so we divide the total min of delays of each airline by total numb of delay of each airline during a period from June 2003 to Mar 2016 that we can see the average min of delay by airline. </a:t>
            </a:r>
          </a:p>
          <a:p>
            <a:pPr lvl="0">
              <a:spcBef>
                <a:spcPts val="0"/>
              </a:spcBef>
              <a:buNone/>
            </a:pPr>
            <a:r>
              <a:t/>
            </a:r>
            <a:endParaRPr/>
          </a:p>
        </p:txBody>
      </p:sp>
      <p:sp>
        <p:nvSpPr>
          <p:cNvPr id="268" name="Shape 26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rPr lang="en-US"/>
              <a:t>Excel: Sheet2</a:t>
            </a:r>
          </a:p>
          <a:p>
            <a:pPr lvl="0">
              <a:spcBef>
                <a:spcPts val="0"/>
              </a:spcBef>
              <a:buNone/>
            </a:pPr>
            <a:r>
              <a:rPr lang="en-US"/>
              <a:t>Total count of delay cause 2003-2016</a:t>
            </a:r>
          </a:p>
          <a:p>
            <a:pPr lvl="0">
              <a:spcBef>
                <a:spcPts val="0"/>
              </a:spcBef>
              <a:buNone/>
            </a:pPr>
            <a:r>
              <a:t/>
            </a:r>
            <a:endParaRPr/>
          </a:p>
        </p:txBody>
      </p:sp>
      <p:sp>
        <p:nvSpPr>
          <p:cNvPr id="276" name="Shape 27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rPr lang="en-US"/>
              <a:t>Xcel: Databyyear</a:t>
            </a:r>
          </a:p>
          <a:p>
            <a:pPr lvl="0">
              <a:spcBef>
                <a:spcPts val="0"/>
              </a:spcBef>
              <a:buNone/>
            </a:pPr>
            <a:r>
              <a:t/>
            </a:r>
            <a:endParaRPr/>
          </a:p>
          <a:p>
            <a:pPr lvl="0">
              <a:spcBef>
                <a:spcPts val="0"/>
              </a:spcBef>
              <a:buNone/>
            </a:pPr>
            <a:r>
              <a:t/>
            </a:r>
            <a:endParaRPr/>
          </a:p>
        </p:txBody>
      </p:sp>
      <p:sp>
        <p:nvSpPr>
          <p:cNvPr id="283" name="Shape 28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91" name="Shape 29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53" name="Shape 15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rPr lang="en-US"/>
              <a:t>Excel: Databyyear</a:t>
            </a:r>
          </a:p>
        </p:txBody>
      </p:sp>
      <p:sp>
        <p:nvSpPr>
          <p:cNvPr id="304" name="Shape 30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11" name="Shape 31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19" name="Shape 31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27" name="Shape 32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41" name="Shape 34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49" name="Shape 34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57" name="Shape 35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66" name="Shape 36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en-US"/>
              <a:t>need to adjust sizes and fix layout of text and image </a:t>
            </a:r>
          </a:p>
        </p:txBody>
      </p:sp>
      <p:sp>
        <p:nvSpPr>
          <p:cNvPr id="376" name="Shape 37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84" name="Shape 38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58" name="Shape 15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93" name="Shape 39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03" name="Shape 40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11" name="Shape 41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19" name="Shape 41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29" name="Shape 42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436" name="Shape 43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45" name="Shape 44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66" name="Shape 16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4" name="Shape 17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79" name="Shape 17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 name="Shape 193"/>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a:t>Data differs from Group 1: Our data set has less variables because our data is already grouped by airport so certain variables with respect to individual flights (i.e. tail number) are not necessary for our data.  Because of the grouping, that our data is able to incorporate more data points cover a longer time period.  </a:t>
            </a:r>
          </a:p>
          <a:p>
            <a:pPr indent="0" lvl="0" marL="0" marR="0" rtl="0" algn="l">
              <a:spcBef>
                <a:spcPts val="0"/>
              </a:spcBef>
              <a:buSzPct val="25000"/>
              <a:buNone/>
            </a:pPr>
            <a:r>
              <a:t/>
            </a:r>
            <a:endParaRPr/>
          </a:p>
          <a:p>
            <a:pPr indent="0" lvl="0" marL="0" marR="0" rtl="0" algn="l">
              <a:spcBef>
                <a:spcPts val="0"/>
              </a:spcBef>
              <a:buSzPct val="25000"/>
              <a:buNone/>
            </a:pPr>
            <a:r>
              <a:rPr lang="en-US"/>
              <a:t>For counts: when multiple causes are assigned to one delayed flight, each cause is prorated based on delayed minutes it is responsible for.</a:t>
            </a:r>
          </a:p>
          <a:p>
            <a:pPr indent="0" lvl="0" marL="0" marR="0" rtl="0" algn="l">
              <a:spcBef>
                <a:spcPts val="0"/>
              </a:spcBef>
              <a:buSzPct val="25000"/>
              <a:buNone/>
            </a:pPr>
            <a:r>
              <a:t/>
            </a:r>
            <a:endParaRPr/>
          </a:p>
          <a:p>
            <a:pPr indent="0" lvl="0" marL="0" marR="0" rtl="0" algn="l">
              <a:spcBef>
                <a:spcPts val="0"/>
              </a:spcBef>
              <a:buSzPct val="25000"/>
              <a:buNone/>
            </a:pPr>
            <a:r>
              <a:t/>
            </a:r>
            <a:endParaRPr/>
          </a:p>
        </p:txBody>
      </p:sp>
      <p:sp>
        <p:nvSpPr>
          <p:cNvPr id="194" name="Shape 194"/>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03" name="Shape 20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12" name="Shape 21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jpg"/><Relationship Id="rId3"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rotWithShape="1">
          <a:blip r:embed="rId2">
            <a:alphaModFix/>
          </a:blip>
          <a:stretch>
            <a:fillRect b="0" l="0" r="0" t="0"/>
          </a:stretch>
        </a:blipFill>
      </p:bgPr>
    </p:bg>
    <p:spTree>
      <p:nvGrpSpPr>
        <p:cNvPr id="15" name="Shape 15"/>
        <p:cNvGrpSpPr/>
        <p:nvPr/>
      </p:nvGrpSpPr>
      <p:grpSpPr>
        <a:xfrm>
          <a:off x="0" y="0"/>
          <a:ext cx="0" cy="0"/>
          <a:chOff x="0" y="0"/>
          <a:chExt cx="0" cy="0"/>
        </a:xfrm>
      </p:grpSpPr>
      <p:pic>
        <p:nvPicPr>
          <p:cNvPr descr="Celestia-R1---OverlayTitleHD.png" id="16" name="Shape 16"/>
          <p:cNvPicPr preferRelativeResize="0"/>
          <p:nvPr/>
        </p:nvPicPr>
        <p:blipFill rotWithShape="1">
          <a:blip r:embed="rId3">
            <a:alphaModFix/>
          </a:blip>
          <a:srcRect b="0" l="0" r="0" t="0"/>
          <a:stretch/>
        </p:blipFill>
        <p:spPr>
          <a:xfrm>
            <a:off x="0" y="0"/>
            <a:ext cx="12188824" cy="6856214"/>
          </a:xfrm>
          <a:prstGeom prst="rect">
            <a:avLst/>
          </a:prstGeom>
          <a:noFill/>
          <a:ln>
            <a:noFill/>
          </a:ln>
        </p:spPr>
      </p:pic>
      <p:sp>
        <p:nvSpPr>
          <p:cNvPr id="17" name="Shape 17"/>
          <p:cNvSpPr txBox="1"/>
          <p:nvPr>
            <p:ph type="ctrTitle"/>
          </p:nvPr>
        </p:nvSpPr>
        <p:spPr>
          <a:xfrm>
            <a:off x="3962398" y="1964266"/>
            <a:ext cx="7197725" cy="2421463"/>
          </a:xfrm>
          <a:prstGeom prst="rect">
            <a:avLst/>
          </a:prstGeom>
          <a:noFill/>
          <a:ln>
            <a:noFill/>
          </a:ln>
        </p:spPr>
        <p:txBody>
          <a:bodyPr anchorCtr="0" anchor="b" bIns="91425" lIns="91425" rIns="91425" tIns="91425"/>
          <a:lstStyle>
            <a:lvl1pPr indent="0" lvl="0" marL="0" marR="0" rtl="0" algn="r">
              <a:spcBef>
                <a:spcPts val="0"/>
              </a:spcBef>
              <a:buClr>
                <a:schemeClr val="lt1"/>
              </a:buClr>
              <a:buFont typeface="Calibri"/>
              <a:buNone/>
              <a:defRPr b="0" i="0" sz="48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8" name="Shape 18"/>
          <p:cNvSpPr txBox="1"/>
          <p:nvPr>
            <p:ph idx="1" type="subTitle"/>
          </p:nvPr>
        </p:nvSpPr>
        <p:spPr>
          <a:xfrm>
            <a:off x="3962398" y="4385732"/>
            <a:ext cx="7197725" cy="1405466"/>
          </a:xfrm>
          <a:prstGeom prst="rect">
            <a:avLst/>
          </a:prstGeom>
          <a:noFill/>
          <a:ln>
            <a:noFill/>
          </a:ln>
        </p:spPr>
        <p:txBody>
          <a:bodyPr anchorCtr="0" anchor="t" bIns="91425" lIns="91425" rIns="91425" tIns="91425"/>
          <a:lstStyle>
            <a:lvl1pPr indent="0" lvl="0" marL="0" marR="0" rtl="0" algn="r">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1pPr>
            <a:lvl2pPr indent="0" lvl="1" marL="457200" marR="0" rtl="0" algn="ctr">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2pPr>
            <a:lvl3pPr indent="0" lvl="2" marL="914400" marR="0" rtl="0" algn="ctr">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3pPr>
            <a:lvl4pPr indent="0" lvl="3" marL="1371600" marR="0" rtl="0" algn="ctr">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4pPr>
            <a:lvl5pPr indent="0" lvl="4" marL="1828800" marR="0" rtl="0" algn="ctr">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5pPr>
            <a:lvl6pPr indent="0" lvl="5" marL="2286000" marR="0" rtl="0" algn="ctr">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6pPr>
            <a:lvl7pPr indent="0" lvl="6" marL="2743200" marR="0" rtl="0" algn="ctr">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7pPr>
            <a:lvl8pPr indent="0" lvl="7" marL="3200400" marR="0" rtl="0" algn="ctr">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8pPr>
            <a:lvl9pPr indent="0" lvl="8" marL="3657600" marR="0" rtl="0" algn="ctr">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9pPr>
          </a:lstStyle>
          <a:p/>
        </p:txBody>
      </p:sp>
      <p:sp>
        <p:nvSpPr>
          <p:cNvPr id="19" name="Shape 19"/>
          <p:cNvSpPr txBox="1"/>
          <p:nvPr>
            <p:ph idx="10" type="dt"/>
          </p:nvPr>
        </p:nvSpPr>
        <p:spPr>
          <a:xfrm>
            <a:off x="8932557"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20" name="Shape 20"/>
          <p:cNvSpPr txBox="1"/>
          <p:nvPr>
            <p:ph idx="11" type="ftr"/>
          </p:nvPr>
        </p:nvSpPr>
        <p:spPr>
          <a:xfrm>
            <a:off x="3962398" y="5870575"/>
            <a:ext cx="4893957"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21" name="Shape 21"/>
          <p:cNvSpPr txBox="1"/>
          <p:nvPr>
            <p:ph idx="12" type="sldNum"/>
          </p:nvPr>
        </p:nvSpPr>
        <p:spPr>
          <a:xfrm>
            <a:off x="10608957"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anoramic Picture with Caption">
    <p:spTree>
      <p:nvGrpSpPr>
        <p:cNvPr id="80" name="Shape 80"/>
        <p:cNvGrpSpPr/>
        <p:nvPr/>
      </p:nvGrpSpPr>
      <p:grpSpPr>
        <a:xfrm>
          <a:off x="0" y="0"/>
          <a:ext cx="0" cy="0"/>
          <a:chOff x="0" y="0"/>
          <a:chExt cx="0" cy="0"/>
        </a:xfrm>
      </p:grpSpPr>
      <p:pic>
        <p:nvPicPr>
          <p:cNvPr descr="Celestia-R1---OverlayContentHD.png" id="81" name="Shape 81"/>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82" name="Shape 82"/>
          <p:cNvSpPr txBox="1"/>
          <p:nvPr>
            <p:ph type="title"/>
          </p:nvPr>
        </p:nvSpPr>
        <p:spPr>
          <a:xfrm>
            <a:off x="685800" y="4732864"/>
            <a:ext cx="10131427" cy="566737"/>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alibri"/>
              <a:buNone/>
              <a:defRPr b="0" i="0" sz="24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83" name="Shape 83"/>
          <p:cNvSpPr/>
          <p:nvPr>
            <p:ph idx="2" type="pic"/>
          </p:nvPr>
        </p:nvSpPr>
        <p:spPr>
          <a:xfrm>
            <a:off x="1371600" y="932112"/>
            <a:ext cx="8759827" cy="3164975"/>
          </a:xfrm>
          <a:prstGeom prst="roundRect">
            <a:avLst>
              <a:gd fmla="val 4380" name="adj"/>
            </a:avLst>
          </a:prstGeom>
          <a:noFill/>
          <a:ln cap="sq" cmpd="dbl" w="50800">
            <a:solidFill>
              <a:srgbClr val="FFFFFF"/>
            </a:solidFill>
            <a:prstDash val="solid"/>
            <a:miter/>
            <a:headEnd len="med" w="med" type="none"/>
            <a:tailEnd len="med" w="med" type="none"/>
          </a:ln>
          <a:effectLst>
            <a:outerShdw blurRad="254000" rotWithShape="0" algn="tl">
              <a:srgbClr val="000000">
                <a:alpha val="42745"/>
              </a:srgbClr>
            </a:outerShdw>
          </a:effectLst>
        </p:spPr>
        <p:txBody>
          <a:bodyPr anchorCtr="0" anchor="t" bIns="91425" lIns="91425" rIns="91425" tIns="91425"/>
          <a:lstStyle>
            <a:lvl1pPr indent="0" lvl="0" marL="0" marR="0" rtl="0" algn="ctr">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9pPr>
          </a:lstStyle>
          <a:p/>
        </p:txBody>
      </p:sp>
      <p:sp>
        <p:nvSpPr>
          <p:cNvPr id="84" name="Shape 84"/>
          <p:cNvSpPr txBox="1"/>
          <p:nvPr>
            <p:ph idx="1" type="body"/>
          </p:nvPr>
        </p:nvSpPr>
        <p:spPr>
          <a:xfrm>
            <a:off x="685800" y="5299603"/>
            <a:ext cx="10131427" cy="493711"/>
          </a:xfrm>
          <a:prstGeom prst="rect">
            <a:avLst/>
          </a:prstGeom>
          <a:noFill/>
          <a:ln>
            <a:noFill/>
          </a:ln>
        </p:spPr>
        <p:txBody>
          <a:bodyPr anchorCtr="0" anchor="t" bIns="91425" lIns="91425" rIns="91425" tIns="91425"/>
          <a:lstStyle>
            <a:lvl1pPr indent="0" lvl="0" marL="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0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9pPr>
          </a:lstStyle>
          <a:p/>
        </p:txBody>
      </p:sp>
      <p:sp>
        <p:nvSpPr>
          <p:cNvPr id="85" name="Shape 85"/>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86" name="Shape 86"/>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87" name="Shape 87"/>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aption">
    <p:spTree>
      <p:nvGrpSpPr>
        <p:cNvPr id="88" name="Shape 88"/>
        <p:cNvGrpSpPr/>
        <p:nvPr/>
      </p:nvGrpSpPr>
      <p:grpSpPr>
        <a:xfrm>
          <a:off x="0" y="0"/>
          <a:ext cx="0" cy="0"/>
          <a:chOff x="0" y="0"/>
          <a:chExt cx="0" cy="0"/>
        </a:xfrm>
      </p:grpSpPr>
      <p:pic>
        <p:nvPicPr>
          <p:cNvPr descr="Celestia-R1---OverlayContentHD.png" id="89" name="Shape 89"/>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90" name="Shape 90"/>
          <p:cNvSpPr txBox="1"/>
          <p:nvPr>
            <p:ph type="title"/>
          </p:nvPr>
        </p:nvSpPr>
        <p:spPr>
          <a:xfrm>
            <a:off x="685800" y="609600"/>
            <a:ext cx="10131427" cy="31241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91" name="Shape 91"/>
          <p:cNvSpPr txBox="1"/>
          <p:nvPr>
            <p:ph idx="1" type="body"/>
          </p:nvPr>
        </p:nvSpPr>
        <p:spPr>
          <a:xfrm>
            <a:off x="685800" y="4343400"/>
            <a:ext cx="10131428" cy="1447800"/>
          </a:xfrm>
          <a:prstGeom prst="rect">
            <a:avLst/>
          </a:prstGeom>
          <a:noFill/>
          <a:ln>
            <a:noFill/>
          </a:ln>
        </p:spPr>
        <p:txBody>
          <a:bodyPr anchorCtr="0" anchor="ctr" bIns="91425" lIns="91425" rIns="91425" tIns="91425"/>
          <a:lstStyle>
            <a:lvl1pPr indent="0" lvl="0" marL="0" marR="0" rtl="0" algn="l">
              <a:spcBef>
                <a:spcPts val="0"/>
              </a:spcBef>
              <a:spcAft>
                <a:spcPts val="1000"/>
              </a:spcAft>
              <a:buClr>
                <a:schemeClr val="lt1"/>
              </a:buClr>
              <a:buFont typeface="Arial"/>
              <a:buNone/>
              <a:defRPr b="0" i="0" sz="20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92" name="Shape 92"/>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93" name="Shape 93"/>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94" name="Shape 94"/>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with Caption">
    <p:spTree>
      <p:nvGrpSpPr>
        <p:cNvPr id="95" name="Shape 95"/>
        <p:cNvGrpSpPr/>
        <p:nvPr/>
      </p:nvGrpSpPr>
      <p:grpSpPr>
        <a:xfrm>
          <a:off x="0" y="0"/>
          <a:ext cx="0" cy="0"/>
          <a:chOff x="0" y="0"/>
          <a:chExt cx="0" cy="0"/>
        </a:xfrm>
      </p:grpSpPr>
      <p:pic>
        <p:nvPicPr>
          <p:cNvPr descr="Celestia-R1---OverlayContentHD.png" id="96" name="Shape 96"/>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97" name="Shape 97"/>
          <p:cNvSpPr txBox="1"/>
          <p:nvPr/>
        </p:nvSpPr>
        <p:spPr>
          <a:xfrm>
            <a:off x="10237867" y="2743200"/>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Calibri"/>
              <a:buNone/>
            </a:pPr>
            <a:r>
              <a:rPr b="0" i="0" lang="en-US" sz="8000" u="none" cap="none" strike="noStrike">
                <a:solidFill>
                  <a:schemeClr val="lt1"/>
                </a:solidFill>
                <a:latin typeface="Calibri"/>
                <a:ea typeface="Calibri"/>
                <a:cs typeface="Calibri"/>
                <a:sym typeface="Calibri"/>
              </a:rPr>
              <a:t>”</a:t>
            </a:r>
          </a:p>
        </p:txBody>
      </p:sp>
      <p:sp>
        <p:nvSpPr>
          <p:cNvPr id="98" name="Shape 98"/>
          <p:cNvSpPr txBox="1"/>
          <p:nvPr/>
        </p:nvSpPr>
        <p:spPr>
          <a:xfrm>
            <a:off x="488275" y="823337"/>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Calibri"/>
              <a:buNone/>
            </a:pPr>
            <a:r>
              <a:rPr b="0" i="0" lang="en-US" sz="8000" u="none" cap="none" strike="noStrike">
                <a:solidFill>
                  <a:schemeClr val="lt1"/>
                </a:solidFill>
                <a:latin typeface="Calibri"/>
                <a:ea typeface="Calibri"/>
                <a:cs typeface="Calibri"/>
                <a:sym typeface="Calibri"/>
              </a:rPr>
              <a:t>“</a:t>
            </a:r>
          </a:p>
        </p:txBody>
      </p:sp>
      <p:sp>
        <p:nvSpPr>
          <p:cNvPr id="99" name="Shape 99"/>
          <p:cNvSpPr txBox="1"/>
          <p:nvPr>
            <p:ph type="title"/>
          </p:nvPr>
        </p:nvSpPr>
        <p:spPr>
          <a:xfrm>
            <a:off x="992266" y="609600"/>
            <a:ext cx="9550399" cy="27431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00" name="Shape 100"/>
          <p:cNvSpPr txBox="1"/>
          <p:nvPr>
            <p:ph idx="1" type="body"/>
          </p:nvPr>
        </p:nvSpPr>
        <p:spPr>
          <a:xfrm>
            <a:off x="1097875" y="3352800"/>
            <a:ext cx="9339184" cy="381000"/>
          </a:xfrm>
          <a:prstGeom prst="rect">
            <a:avLst/>
          </a:prstGeom>
          <a:noFill/>
          <a:ln>
            <a:noFill/>
          </a:ln>
        </p:spPr>
        <p:txBody>
          <a:bodyPr anchorCtr="0" anchor="ctr" bIns="91425" lIns="91425" rIns="91425" tIns="91425"/>
          <a:lstStyle>
            <a:lvl1pPr indent="0" lvl="0" marL="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101" name="Shape 101"/>
          <p:cNvSpPr txBox="1"/>
          <p:nvPr>
            <p:ph idx="2" type="body"/>
          </p:nvPr>
        </p:nvSpPr>
        <p:spPr>
          <a:xfrm>
            <a:off x="687464" y="4343400"/>
            <a:ext cx="10152367" cy="1447800"/>
          </a:xfrm>
          <a:prstGeom prst="rect">
            <a:avLst/>
          </a:prstGeom>
          <a:noFill/>
          <a:ln>
            <a:noFill/>
          </a:ln>
        </p:spPr>
        <p:txBody>
          <a:bodyPr anchorCtr="0" anchor="ctr" bIns="91425" lIns="91425" rIns="91425" tIns="91425"/>
          <a:lstStyle>
            <a:lvl1pPr indent="0" lvl="0" marL="0" marR="0" rtl="0" algn="l">
              <a:spcBef>
                <a:spcPts val="0"/>
              </a:spcBef>
              <a:spcAft>
                <a:spcPts val="1000"/>
              </a:spcAft>
              <a:buClr>
                <a:schemeClr val="lt1"/>
              </a:buClr>
              <a:buFont typeface="Arial"/>
              <a:buNone/>
              <a:defRPr b="0" i="0" sz="20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102" name="Shape 102"/>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03" name="Shape 103"/>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04" name="Shape 104"/>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me Card">
    <p:spTree>
      <p:nvGrpSpPr>
        <p:cNvPr id="105" name="Shape 105"/>
        <p:cNvGrpSpPr/>
        <p:nvPr/>
      </p:nvGrpSpPr>
      <p:grpSpPr>
        <a:xfrm>
          <a:off x="0" y="0"/>
          <a:ext cx="0" cy="0"/>
          <a:chOff x="0" y="0"/>
          <a:chExt cx="0" cy="0"/>
        </a:xfrm>
      </p:grpSpPr>
      <p:pic>
        <p:nvPicPr>
          <p:cNvPr descr="Celestia-R1---OverlayContentHD.png" id="106" name="Shape 106"/>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107" name="Shape 107"/>
          <p:cNvSpPr txBox="1"/>
          <p:nvPr>
            <p:ph type="title"/>
          </p:nvPr>
        </p:nvSpPr>
        <p:spPr>
          <a:xfrm>
            <a:off x="685802" y="3308580"/>
            <a:ext cx="10131425" cy="1468800"/>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08" name="Shape 108"/>
          <p:cNvSpPr txBox="1"/>
          <p:nvPr>
            <p:ph idx="1" type="body"/>
          </p:nvPr>
        </p:nvSpPr>
        <p:spPr>
          <a:xfrm>
            <a:off x="685800" y="4777380"/>
            <a:ext cx="10131425" cy="860399"/>
          </a:xfrm>
          <a:prstGeom prst="rect">
            <a:avLst/>
          </a:prstGeom>
          <a:noFill/>
          <a:ln>
            <a:noFill/>
          </a:ln>
        </p:spPr>
        <p:txBody>
          <a:bodyPr anchorCtr="0" anchor="t" bIns="91425" lIns="91425" rIns="91425" tIns="91425"/>
          <a:lstStyle>
            <a:lvl1pPr indent="0" lvl="0" marL="0" marR="0" rtl="0" algn="l">
              <a:spcBef>
                <a:spcPts val="0"/>
              </a:spcBef>
              <a:spcAft>
                <a:spcPts val="1000"/>
              </a:spcAft>
              <a:buClr>
                <a:schemeClr val="lt1"/>
              </a:buClr>
              <a:buFont typeface="Arial"/>
              <a:buNone/>
              <a:defRPr b="0" i="0" sz="20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109" name="Shape 109"/>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10" name="Shape 110"/>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11" name="Shape 111"/>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Name Card">
    <p:spTree>
      <p:nvGrpSpPr>
        <p:cNvPr id="112" name="Shape 112"/>
        <p:cNvGrpSpPr/>
        <p:nvPr/>
      </p:nvGrpSpPr>
      <p:grpSpPr>
        <a:xfrm>
          <a:off x="0" y="0"/>
          <a:ext cx="0" cy="0"/>
          <a:chOff x="0" y="0"/>
          <a:chExt cx="0" cy="0"/>
        </a:xfrm>
      </p:grpSpPr>
      <p:pic>
        <p:nvPicPr>
          <p:cNvPr descr="Celestia-R1---OverlayContentHD.png" id="113" name="Shape 113"/>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114" name="Shape 114"/>
          <p:cNvSpPr txBox="1"/>
          <p:nvPr/>
        </p:nvSpPr>
        <p:spPr>
          <a:xfrm>
            <a:off x="10237867" y="2743200"/>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Calibri"/>
              <a:buNone/>
            </a:pPr>
            <a:r>
              <a:rPr b="0" i="0" lang="en-US" sz="8000" u="none" cap="none" strike="noStrike">
                <a:solidFill>
                  <a:schemeClr val="lt1"/>
                </a:solidFill>
                <a:latin typeface="Calibri"/>
                <a:ea typeface="Calibri"/>
                <a:cs typeface="Calibri"/>
                <a:sym typeface="Calibri"/>
              </a:rPr>
              <a:t>”</a:t>
            </a:r>
          </a:p>
        </p:txBody>
      </p:sp>
      <p:sp>
        <p:nvSpPr>
          <p:cNvPr id="115" name="Shape 115"/>
          <p:cNvSpPr txBox="1"/>
          <p:nvPr/>
        </p:nvSpPr>
        <p:spPr>
          <a:xfrm>
            <a:off x="488275" y="823337"/>
            <a:ext cx="609599" cy="584776"/>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Calibri"/>
              <a:buNone/>
            </a:pPr>
            <a:r>
              <a:rPr b="0" i="0" lang="en-US" sz="8000" u="none" cap="none" strike="noStrike">
                <a:solidFill>
                  <a:schemeClr val="lt1"/>
                </a:solidFill>
                <a:latin typeface="Calibri"/>
                <a:ea typeface="Calibri"/>
                <a:cs typeface="Calibri"/>
                <a:sym typeface="Calibri"/>
              </a:rPr>
              <a:t>“</a:t>
            </a:r>
          </a:p>
        </p:txBody>
      </p:sp>
      <p:sp>
        <p:nvSpPr>
          <p:cNvPr id="116" name="Shape 116"/>
          <p:cNvSpPr txBox="1"/>
          <p:nvPr>
            <p:ph type="title"/>
          </p:nvPr>
        </p:nvSpPr>
        <p:spPr>
          <a:xfrm>
            <a:off x="992266" y="609600"/>
            <a:ext cx="9550399" cy="27431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2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17" name="Shape 117"/>
          <p:cNvSpPr txBox="1"/>
          <p:nvPr>
            <p:ph idx="1" type="body"/>
          </p:nvPr>
        </p:nvSpPr>
        <p:spPr>
          <a:xfrm>
            <a:off x="685800" y="3886200"/>
            <a:ext cx="10135436" cy="889000"/>
          </a:xfrm>
          <a:prstGeom prst="rect">
            <a:avLst/>
          </a:prstGeom>
          <a:noFill/>
          <a:ln>
            <a:noFill/>
          </a:ln>
        </p:spPr>
        <p:txBody>
          <a:bodyPr anchorCtr="0" anchor="b" bIns="91425" lIns="91425" rIns="91425" tIns="91425"/>
          <a:lstStyle>
            <a:lvl1pPr indent="-285750" lvl="0" marL="285750" marR="0" rtl="0" algn="l">
              <a:spcBef>
                <a:spcPts val="0"/>
              </a:spcBef>
              <a:spcAft>
                <a:spcPts val="1000"/>
              </a:spcAft>
              <a:buClr>
                <a:schemeClr val="lt1"/>
              </a:buClr>
              <a:buFont typeface="Arial"/>
              <a:buNone/>
              <a:defRPr b="0" i="0" sz="24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118" name="Shape 118"/>
          <p:cNvSpPr txBox="1"/>
          <p:nvPr>
            <p:ph idx="2" type="body"/>
          </p:nvPr>
        </p:nvSpPr>
        <p:spPr>
          <a:xfrm>
            <a:off x="685799" y="4775200"/>
            <a:ext cx="10135436" cy="1016000"/>
          </a:xfrm>
          <a:prstGeom prst="rect">
            <a:avLst/>
          </a:prstGeom>
          <a:noFill/>
          <a:ln>
            <a:noFill/>
          </a:ln>
        </p:spPr>
        <p:txBody>
          <a:bodyPr anchorCtr="0" anchor="t" bIns="91425" lIns="91425" rIns="91425" tIns="91425"/>
          <a:lstStyle>
            <a:lvl1pPr indent="0" lvl="0" marL="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119" name="Shape 119"/>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20" name="Shape 120"/>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21" name="Shape 121"/>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rue or False">
    <p:spTree>
      <p:nvGrpSpPr>
        <p:cNvPr id="122" name="Shape 122"/>
        <p:cNvGrpSpPr/>
        <p:nvPr/>
      </p:nvGrpSpPr>
      <p:grpSpPr>
        <a:xfrm>
          <a:off x="0" y="0"/>
          <a:ext cx="0" cy="0"/>
          <a:chOff x="0" y="0"/>
          <a:chExt cx="0" cy="0"/>
        </a:xfrm>
      </p:grpSpPr>
      <p:pic>
        <p:nvPicPr>
          <p:cNvPr descr="Celestia-R1---OverlayContentHD.png" id="123" name="Shape 123"/>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124" name="Shape 124"/>
          <p:cNvSpPr txBox="1"/>
          <p:nvPr>
            <p:ph type="title"/>
          </p:nvPr>
        </p:nvSpPr>
        <p:spPr>
          <a:xfrm>
            <a:off x="685800" y="609600"/>
            <a:ext cx="10131427" cy="2743199"/>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25" name="Shape 125"/>
          <p:cNvSpPr txBox="1"/>
          <p:nvPr>
            <p:ph idx="1" type="body"/>
          </p:nvPr>
        </p:nvSpPr>
        <p:spPr>
          <a:xfrm>
            <a:off x="685800" y="3505200"/>
            <a:ext cx="10131428" cy="838199"/>
          </a:xfrm>
          <a:prstGeom prst="rect">
            <a:avLst/>
          </a:prstGeom>
          <a:noFill/>
          <a:ln>
            <a:noFill/>
          </a:ln>
        </p:spPr>
        <p:txBody>
          <a:bodyPr anchorCtr="0" anchor="b" bIns="91425" lIns="91425" rIns="91425" tIns="91425"/>
          <a:lstStyle>
            <a:lvl1pPr indent="-285750" lvl="0" marL="285750" marR="0" rtl="0" algn="l">
              <a:spcBef>
                <a:spcPts val="0"/>
              </a:spcBef>
              <a:spcAft>
                <a:spcPts val="1000"/>
              </a:spcAft>
              <a:buClr>
                <a:schemeClr val="lt1"/>
              </a:buClr>
              <a:buFont typeface="Arial"/>
              <a:buNone/>
              <a:defRPr b="0" i="0" sz="2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126" name="Shape 126"/>
          <p:cNvSpPr txBox="1"/>
          <p:nvPr>
            <p:ph idx="2" type="body"/>
          </p:nvPr>
        </p:nvSpPr>
        <p:spPr>
          <a:xfrm>
            <a:off x="685800" y="4343400"/>
            <a:ext cx="10131428" cy="1447800"/>
          </a:xfrm>
          <a:prstGeom prst="rect">
            <a:avLst/>
          </a:prstGeom>
          <a:noFill/>
          <a:ln>
            <a:noFill/>
          </a:ln>
        </p:spPr>
        <p:txBody>
          <a:bodyPr anchorCtr="0" anchor="t" bIns="91425" lIns="91425" rIns="91425" tIns="91425"/>
          <a:lstStyle>
            <a:lvl1pPr indent="0" lvl="0" marL="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127" name="Shape 127"/>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28" name="Shape 128"/>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29" name="Shape 129"/>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0" name="Shape 130"/>
        <p:cNvGrpSpPr/>
        <p:nvPr/>
      </p:nvGrpSpPr>
      <p:grpSpPr>
        <a:xfrm>
          <a:off x="0" y="0"/>
          <a:ext cx="0" cy="0"/>
          <a:chOff x="0" y="0"/>
          <a:chExt cx="0" cy="0"/>
        </a:xfrm>
      </p:grpSpPr>
      <p:pic>
        <p:nvPicPr>
          <p:cNvPr descr="Celestia-R1---OverlayContentHD.png" id="131" name="Shape 131"/>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132" name="Shape 132"/>
          <p:cNvSpPr txBox="1"/>
          <p:nvPr>
            <p:ph idx="1" type="body"/>
          </p:nvPr>
        </p:nvSpPr>
        <p:spPr>
          <a:xfrm rot="5400000">
            <a:off x="3926946" y="-1099079"/>
            <a:ext cx="3649132" cy="10131425"/>
          </a:xfrm>
          <a:prstGeom prst="rect">
            <a:avLst/>
          </a:prstGeom>
          <a:noFill/>
          <a:ln>
            <a:noFill/>
          </a:ln>
        </p:spPr>
        <p:txBody>
          <a:bodyPr anchorCtr="0" anchor="t" bIns="91425" lIns="91425" rIns="91425" tIns="91425"/>
          <a:lstStyle>
            <a:lvl1pPr indent="-171450" lvl="0" marL="285750" marR="0" rtl="0" algn="l">
              <a:spcBef>
                <a:spcPts val="0"/>
              </a:spcBef>
              <a:spcAft>
                <a:spcPts val="100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133" name="Shape 133"/>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34" name="Shape 134"/>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35" name="Shape 135"/>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
        <p:nvSpPr>
          <p:cNvPr id="136" name="Shape 136"/>
          <p:cNvSpPr txBox="1"/>
          <p:nvPr>
            <p:ph type="title"/>
          </p:nvPr>
        </p:nvSpPr>
        <p:spPr>
          <a:xfrm>
            <a:off x="685800" y="609600"/>
            <a:ext cx="10131425" cy="1456267"/>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7" name="Shape 137"/>
        <p:cNvGrpSpPr/>
        <p:nvPr/>
      </p:nvGrpSpPr>
      <p:grpSpPr>
        <a:xfrm>
          <a:off x="0" y="0"/>
          <a:ext cx="0" cy="0"/>
          <a:chOff x="0" y="0"/>
          <a:chExt cx="0" cy="0"/>
        </a:xfrm>
      </p:grpSpPr>
      <p:pic>
        <p:nvPicPr>
          <p:cNvPr descr="Celestia-R1---OverlayContentHD.png" id="138" name="Shape 138"/>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139" name="Shape 139"/>
          <p:cNvSpPr txBox="1"/>
          <p:nvPr>
            <p:ph type="title"/>
          </p:nvPr>
        </p:nvSpPr>
        <p:spPr>
          <a:xfrm rot="5400000">
            <a:off x="7147150" y="2121123"/>
            <a:ext cx="5181601" cy="2158552"/>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40" name="Shape 140"/>
          <p:cNvSpPr txBox="1"/>
          <p:nvPr>
            <p:ph idx="1" type="body"/>
          </p:nvPr>
        </p:nvSpPr>
        <p:spPr>
          <a:xfrm rot="5400000">
            <a:off x="2011057" y="-715658"/>
            <a:ext cx="5181600" cy="7832116"/>
          </a:xfrm>
          <a:prstGeom prst="rect">
            <a:avLst/>
          </a:prstGeom>
          <a:noFill/>
          <a:ln>
            <a:noFill/>
          </a:ln>
        </p:spPr>
        <p:txBody>
          <a:bodyPr anchorCtr="0" anchor="t" bIns="91425" lIns="91425" rIns="91425" tIns="91425"/>
          <a:lstStyle>
            <a:lvl1pPr indent="-171450" lvl="0" marL="285750" marR="0" rtl="0" algn="l">
              <a:spcBef>
                <a:spcPts val="0"/>
              </a:spcBef>
              <a:spcAft>
                <a:spcPts val="100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141" name="Shape 141"/>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42" name="Shape 142"/>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43" name="Shape 143"/>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2" name="Shape 22"/>
        <p:cNvGrpSpPr/>
        <p:nvPr/>
      </p:nvGrpSpPr>
      <p:grpSpPr>
        <a:xfrm>
          <a:off x="0" y="0"/>
          <a:ext cx="0" cy="0"/>
          <a:chOff x="0" y="0"/>
          <a:chExt cx="0" cy="0"/>
        </a:xfrm>
      </p:grpSpPr>
      <p:pic>
        <p:nvPicPr>
          <p:cNvPr descr="Celestia-R1---OverlayContentHD.png" id="23" name="Shape 23"/>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24" name="Shape 24"/>
          <p:cNvSpPr txBox="1"/>
          <p:nvPr>
            <p:ph type="title"/>
          </p:nvPr>
        </p:nvSpPr>
        <p:spPr>
          <a:xfrm>
            <a:off x="685800" y="609600"/>
            <a:ext cx="10131425" cy="1456267"/>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5" name="Shape 25"/>
          <p:cNvSpPr txBox="1"/>
          <p:nvPr>
            <p:ph idx="1" type="body"/>
          </p:nvPr>
        </p:nvSpPr>
        <p:spPr>
          <a:xfrm>
            <a:off x="685800" y="2142066"/>
            <a:ext cx="10131425" cy="3649132"/>
          </a:xfrm>
          <a:prstGeom prst="rect">
            <a:avLst/>
          </a:prstGeom>
          <a:noFill/>
          <a:ln>
            <a:noFill/>
          </a:ln>
        </p:spPr>
        <p:txBody>
          <a:bodyPr anchorCtr="0" anchor="ctr" bIns="91425" lIns="91425" rIns="91425" tIns="91425"/>
          <a:lstStyle>
            <a:lvl1pPr indent="-171450" lvl="0" marL="285750" marR="0" rtl="0" algn="l">
              <a:spcBef>
                <a:spcPts val="0"/>
              </a:spcBef>
              <a:spcAft>
                <a:spcPts val="100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26" name="Shape 26"/>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27" name="Shape 27"/>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28" name="Shape 28"/>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9" name="Shape 29"/>
        <p:cNvGrpSpPr/>
        <p:nvPr/>
      </p:nvGrpSpPr>
      <p:grpSpPr>
        <a:xfrm>
          <a:off x="0" y="0"/>
          <a:ext cx="0" cy="0"/>
          <a:chOff x="0" y="0"/>
          <a:chExt cx="0" cy="0"/>
        </a:xfrm>
      </p:grpSpPr>
      <p:pic>
        <p:nvPicPr>
          <p:cNvPr descr="Celestia-R1---OverlayContentHD.png" id="30" name="Shape 30"/>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31" name="Shape 31"/>
          <p:cNvSpPr txBox="1"/>
          <p:nvPr>
            <p:ph type="title"/>
          </p:nvPr>
        </p:nvSpPr>
        <p:spPr>
          <a:xfrm>
            <a:off x="685800" y="3308580"/>
            <a:ext cx="10131427" cy="1468800"/>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alibri"/>
              <a:buNone/>
              <a:defRPr b="0" i="0" sz="4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32" name="Shape 32"/>
          <p:cNvSpPr txBox="1"/>
          <p:nvPr>
            <p:ph idx="1" type="body"/>
          </p:nvPr>
        </p:nvSpPr>
        <p:spPr>
          <a:xfrm>
            <a:off x="685799" y="4777380"/>
            <a:ext cx="10131428" cy="860399"/>
          </a:xfrm>
          <a:prstGeom prst="rect">
            <a:avLst/>
          </a:prstGeom>
          <a:noFill/>
          <a:ln>
            <a:noFill/>
          </a:ln>
        </p:spPr>
        <p:txBody>
          <a:bodyPr anchorCtr="0" anchor="t" bIns="91425" lIns="91425" rIns="91425" tIns="91425"/>
          <a:lstStyle>
            <a:lvl1pPr indent="0" lvl="0" marL="0" marR="0" rtl="0" algn="l">
              <a:spcBef>
                <a:spcPts val="0"/>
              </a:spcBef>
              <a:spcAft>
                <a:spcPts val="1000"/>
              </a:spcAft>
              <a:buClr>
                <a:schemeClr val="lt1"/>
              </a:buClr>
              <a:buFont typeface="Arial"/>
              <a:buNone/>
              <a:defRPr b="0" i="0" sz="20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33" name="Shape 33"/>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34" name="Shape 34"/>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35" name="Shape 35"/>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6" name="Shape 36"/>
        <p:cNvGrpSpPr/>
        <p:nvPr/>
      </p:nvGrpSpPr>
      <p:grpSpPr>
        <a:xfrm>
          <a:off x="0" y="0"/>
          <a:ext cx="0" cy="0"/>
          <a:chOff x="0" y="0"/>
          <a:chExt cx="0" cy="0"/>
        </a:xfrm>
      </p:grpSpPr>
      <p:pic>
        <p:nvPicPr>
          <p:cNvPr descr="Celestia-R1---OverlayContentHD.png" id="37" name="Shape 37"/>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38" name="Shape 38"/>
          <p:cNvSpPr txBox="1"/>
          <p:nvPr>
            <p:ph type="title"/>
          </p:nvPr>
        </p:nvSpPr>
        <p:spPr>
          <a:xfrm>
            <a:off x="685800" y="609600"/>
            <a:ext cx="10131425" cy="1456267"/>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39" name="Shape 39"/>
          <p:cNvSpPr txBox="1"/>
          <p:nvPr>
            <p:ph idx="1" type="body"/>
          </p:nvPr>
        </p:nvSpPr>
        <p:spPr>
          <a:xfrm>
            <a:off x="685802" y="2142066"/>
            <a:ext cx="4995333" cy="3649133"/>
          </a:xfrm>
          <a:prstGeom prst="rect">
            <a:avLst/>
          </a:prstGeom>
          <a:noFill/>
          <a:ln>
            <a:noFill/>
          </a:ln>
        </p:spPr>
        <p:txBody>
          <a:bodyPr anchorCtr="0" anchor="ctr" bIns="91425" lIns="91425" rIns="91425" tIns="91425"/>
          <a:lstStyle>
            <a:lvl1pPr indent="-171450" lvl="0" marL="285750" marR="0" rtl="0" algn="l">
              <a:spcBef>
                <a:spcPts val="0"/>
              </a:spcBef>
              <a:spcAft>
                <a:spcPts val="100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40" name="Shape 40"/>
          <p:cNvSpPr txBox="1"/>
          <p:nvPr>
            <p:ph idx="2" type="body"/>
          </p:nvPr>
        </p:nvSpPr>
        <p:spPr>
          <a:xfrm>
            <a:off x="5821894" y="2142066"/>
            <a:ext cx="4995332" cy="3649132"/>
          </a:xfrm>
          <a:prstGeom prst="rect">
            <a:avLst/>
          </a:prstGeom>
          <a:noFill/>
          <a:ln>
            <a:noFill/>
          </a:ln>
        </p:spPr>
        <p:txBody>
          <a:bodyPr anchorCtr="0" anchor="ctr" bIns="91425" lIns="91425" rIns="91425" tIns="91425"/>
          <a:lstStyle>
            <a:lvl1pPr indent="-171450" lvl="0" marL="285750" marR="0" rtl="0" algn="l">
              <a:spcBef>
                <a:spcPts val="0"/>
              </a:spcBef>
              <a:spcAft>
                <a:spcPts val="100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41" name="Shape 41"/>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42" name="Shape 42"/>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43" name="Shape 43"/>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4" name="Shape 44"/>
        <p:cNvGrpSpPr/>
        <p:nvPr/>
      </p:nvGrpSpPr>
      <p:grpSpPr>
        <a:xfrm>
          <a:off x="0" y="0"/>
          <a:ext cx="0" cy="0"/>
          <a:chOff x="0" y="0"/>
          <a:chExt cx="0" cy="0"/>
        </a:xfrm>
      </p:grpSpPr>
      <p:sp>
        <p:nvSpPr>
          <p:cNvPr id="45" name="Shape 45"/>
          <p:cNvSpPr txBox="1"/>
          <p:nvPr>
            <p:ph type="title"/>
          </p:nvPr>
        </p:nvSpPr>
        <p:spPr>
          <a:xfrm>
            <a:off x="685800" y="609600"/>
            <a:ext cx="10131425" cy="1456267"/>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6" name="Shape 46"/>
          <p:cNvSpPr txBox="1"/>
          <p:nvPr>
            <p:ph idx="1" type="body"/>
          </p:nvPr>
        </p:nvSpPr>
        <p:spPr>
          <a:xfrm>
            <a:off x="973670" y="2218266"/>
            <a:ext cx="4709053" cy="576262"/>
          </a:xfrm>
          <a:prstGeom prst="rect">
            <a:avLst/>
          </a:prstGeom>
          <a:noFill/>
          <a:ln>
            <a:noFill/>
          </a:ln>
        </p:spPr>
        <p:txBody>
          <a:bodyPr anchorCtr="0" anchor="b" bIns="91425" lIns="91425" rIns="91425" tIns="91425"/>
          <a:lstStyle>
            <a:lvl1pPr indent="0" lvl="0" marL="0" marR="0" rtl="0" algn="l">
              <a:spcBef>
                <a:spcPts val="0"/>
              </a:spcBef>
              <a:spcAft>
                <a:spcPts val="1000"/>
              </a:spcAft>
              <a:buClr>
                <a:schemeClr val="lt1"/>
              </a:buClr>
              <a:buFont typeface="Arial"/>
              <a:buNone/>
              <a:defRPr b="0" i="0" sz="28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1" i="0" sz="20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1" i="0" sz="18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9pPr>
          </a:lstStyle>
          <a:p/>
        </p:txBody>
      </p:sp>
      <p:sp>
        <p:nvSpPr>
          <p:cNvPr id="47" name="Shape 47"/>
          <p:cNvSpPr txBox="1"/>
          <p:nvPr>
            <p:ph idx="2" type="body"/>
          </p:nvPr>
        </p:nvSpPr>
        <p:spPr>
          <a:xfrm>
            <a:off x="685800" y="2870200"/>
            <a:ext cx="4996922" cy="2920998"/>
          </a:xfrm>
          <a:prstGeom prst="rect">
            <a:avLst/>
          </a:prstGeom>
          <a:noFill/>
          <a:ln>
            <a:noFill/>
          </a:ln>
        </p:spPr>
        <p:txBody>
          <a:bodyPr anchorCtr="0" anchor="t" bIns="91425" lIns="91425" rIns="91425" tIns="91425"/>
          <a:lstStyle>
            <a:lvl1pPr indent="-171450" lvl="0" marL="285750" marR="0" rtl="0" algn="l">
              <a:spcBef>
                <a:spcPts val="0"/>
              </a:spcBef>
              <a:spcAft>
                <a:spcPts val="100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48" name="Shape 48"/>
          <p:cNvSpPr txBox="1"/>
          <p:nvPr>
            <p:ph idx="3" type="body"/>
          </p:nvPr>
        </p:nvSpPr>
        <p:spPr>
          <a:xfrm>
            <a:off x="6096003" y="2226733"/>
            <a:ext cx="4722812" cy="576262"/>
          </a:xfrm>
          <a:prstGeom prst="rect">
            <a:avLst/>
          </a:prstGeom>
          <a:noFill/>
          <a:ln>
            <a:noFill/>
          </a:ln>
        </p:spPr>
        <p:txBody>
          <a:bodyPr anchorCtr="0" anchor="b" bIns="91425" lIns="91425" rIns="91425" tIns="91425"/>
          <a:lstStyle>
            <a:lvl1pPr indent="0" lvl="0" marL="0" marR="0" rtl="0" algn="l">
              <a:spcBef>
                <a:spcPts val="0"/>
              </a:spcBef>
              <a:spcAft>
                <a:spcPts val="1000"/>
              </a:spcAft>
              <a:buClr>
                <a:schemeClr val="lt1"/>
              </a:buClr>
              <a:buFont typeface="Arial"/>
              <a:buNone/>
              <a:defRPr b="0" i="0" sz="28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1" i="0" sz="20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1" i="0" sz="18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1" i="0" sz="1600" u="none" cap="none" strike="noStrike">
                <a:solidFill>
                  <a:schemeClr val="lt1"/>
                </a:solidFill>
                <a:latin typeface="Calibri"/>
                <a:ea typeface="Calibri"/>
                <a:cs typeface="Calibri"/>
                <a:sym typeface="Calibri"/>
              </a:defRPr>
            </a:lvl9pPr>
          </a:lstStyle>
          <a:p/>
        </p:txBody>
      </p:sp>
      <p:sp>
        <p:nvSpPr>
          <p:cNvPr id="49" name="Shape 49"/>
          <p:cNvSpPr txBox="1"/>
          <p:nvPr>
            <p:ph idx="4" type="body"/>
          </p:nvPr>
        </p:nvSpPr>
        <p:spPr>
          <a:xfrm>
            <a:off x="5823482" y="2870200"/>
            <a:ext cx="4995333" cy="2920998"/>
          </a:xfrm>
          <a:prstGeom prst="rect">
            <a:avLst/>
          </a:prstGeom>
          <a:noFill/>
          <a:ln>
            <a:noFill/>
          </a:ln>
        </p:spPr>
        <p:txBody>
          <a:bodyPr anchorCtr="0" anchor="t" bIns="91425" lIns="91425" rIns="91425" tIns="91425"/>
          <a:lstStyle>
            <a:lvl1pPr indent="-171450" lvl="0" marL="285750" marR="0" rtl="0" algn="l">
              <a:spcBef>
                <a:spcPts val="0"/>
              </a:spcBef>
              <a:spcAft>
                <a:spcPts val="100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50" name="Shape 50"/>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51" name="Shape 51"/>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52" name="Shape 52"/>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3" name="Shape 53"/>
        <p:cNvGrpSpPr/>
        <p:nvPr/>
      </p:nvGrpSpPr>
      <p:grpSpPr>
        <a:xfrm>
          <a:off x="0" y="0"/>
          <a:ext cx="0" cy="0"/>
          <a:chOff x="0" y="0"/>
          <a:chExt cx="0" cy="0"/>
        </a:xfrm>
      </p:grpSpPr>
      <p:pic>
        <p:nvPicPr>
          <p:cNvPr descr="Celestia-R1---OverlayContentHD.png" id="54" name="Shape 54"/>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55" name="Shape 55"/>
          <p:cNvSpPr txBox="1"/>
          <p:nvPr>
            <p:ph type="title"/>
          </p:nvPr>
        </p:nvSpPr>
        <p:spPr>
          <a:xfrm>
            <a:off x="685800" y="609600"/>
            <a:ext cx="10131425" cy="1456267"/>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56" name="Shape 56"/>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57" name="Shape 57"/>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58" name="Shape 58"/>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9" name="Shape 59"/>
        <p:cNvGrpSpPr/>
        <p:nvPr/>
      </p:nvGrpSpPr>
      <p:grpSpPr>
        <a:xfrm>
          <a:off x="0" y="0"/>
          <a:ext cx="0" cy="0"/>
          <a:chOff x="0" y="0"/>
          <a:chExt cx="0" cy="0"/>
        </a:xfrm>
      </p:grpSpPr>
      <p:pic>
        <p:nvPicPr>
          <p:cNvPr descr="Celestia-R1---OverlayContentHD.png" id="60" name="Shape 60"/>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61" name="Shape 61"/>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62" name="Shape 62"/>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63" name="Shape 63"/>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4" name="Shape 64"/>
        <p:cNvGrpSpPr/>
        <p:nvPr/>
      </p:nvGrpSpPr>
      <p:grpSpPr>
        <a:xfrm>
          <a:off x="0" y="0"/>
          <a:ext cx="0" cy="0"/>
          <a:chOff x="0" y="0"/>
          <a:chExt cx="0" cy="0"/>
        </a:xfrm>
      </p:grpSpPr>
      <p:pic>
        <p:nvPicPr>
          <p:cNvPr descr="Celestia-R1---OverlayContentHD.png" id="65" name="Shape 65"/>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66" name="Shape 66"/>
          <p:cNvSpPr txBox="1"/>
          <p:nvPr>
            <p:ph type="title"/>
          </p:nvPr>
        </p:nvSpPr>
        <p:spPr>
          <a:xfrm>
            <a:off x="685800" y="2074333"/>
            <a:ext cx="3680884" cy="1371599"/>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alibri"/>
              <a:buNone/>
              <a:defRPr b="0" i="0" sz="24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67" name="Shape 67"/>
          <p:cNvSpPr txBox="1"/>
          <p:nvPr>
            <p:ph idx="1" type="body"/>
          </p:nvPr>
        </p:nvSpPr>
        <p:spPr>
          <a:xfrm>
            <a:off x="4648201" y="609600"/>
            <a:ext cx="6169025" cy="5181600"/>
          </a:xfrm>
          <a:prstGeom prst="rect">
            <a:avLst/>
          </a:prstGeom>
          <a:noFill/>
          <a:ln>
            <a:noFill/>
          </a:ln>
        </p:spPr>
        <p:txBody>
          <a:bodyPr anchorCtr="0" anchor="ctr" bIns="91425" lIns="91425" rIns="91425" tIns="91425"/>
          <a:lstStyle>
            <a:lvl1pPr indent="-171450" lvl="0" marL="285750" marR="0" rtl="0" algn="l">
              <a:spcBef>
                <a:spcPts val="0"/>
              </a:spcBef>
              <a:spcAft>
                <a:spcPts val="100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68" name="Shape 68"/>
          <p:cNvSpPr txBox="1"/>
          <p:nvPr>
            <p:ph idx="2" type="body"/>
          </p:nvPr>
        </p:nvSpPr>
        <p:spPr>
          <a:xfrm>
            <a:off x="685800" y="3445932"/>
            <a:ext cx="3680884" cy="1828800"/>
          </a:xfrm>
          <a:prstGeom prst="rect">
            <a:avLst/>
          </a:prstGeom>
          <a:noFill/>
          <a:ln>
            <a:noFill/>
          </a:ln>
        </p:spPr>
        <p:txBody>
          <a:bodyPr anchorCtr="0" anchor="t" bIns="91425" lIns="91425" rIns="91425" tIns="91425"/>
          <a:lstStyle>
            <a:lvl1pPr indent="0" lvl="0" marL="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0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9pPr>
          </a:lstStyle>
          <a:p/>
        </p:txBody>
      </p:sp>
      <p:sp>
        <p:nvSpPr>
          <p:cNvPr id="69" name="Shape 69"/>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0" name="Shape 70"/>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1" name="Shape 71"/>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2" name="Shape 72"/>
        <p:cNvGrpSpPr/>
        <p:nvPr/>
      </p:nvGrpSpPr>
      <p:grpSpPr>
        <a:xfrm>
          <a:off x="0" y="0"/>
          <a:ext cx="0" cy="0"/>
          <a:chOff x="0" y="0"/>
          <a:chExt cx="0" cy="0"/>
        </a:xfrm>
      </p:grpSpPr>
      <p:pic>
        <p:nvPicPr>
          <p:cNvPr descr="Celestia-R1---OverlayContentHD.png" id="73" name="Shape 73"/>
          <p:cNvPicPr preferRelativeResize="0"/>
          <p:nvPr/>
        </p:nvPicPr>
        <p:blipFill rotWithShape="1">
          <a:blip r:embed="rId2">
            <a:alphaModFix/>
          </a:blip>
          <a:srcRect b="0" l="0" r="0" t="0"/>
          <a:stretch/>
        </p:blipFill>
        <p:spPr>
          <a:xfrm>
            <a:off x="0" y="0"/>
            <a:ext cx="12188824" cy="6856214"/>
          </a:xfrm>
          <a:prstGeom prst="rect">
            <a:avLst/>
          </a:prstGeom>
          <a:noFill/>
          <a:ln>
            <a:noFill/>
          </a:ln>
        </p:spPr>
      </p:pic>
      <p:sp>
        <p:nvSpPr>
          <p:cNvPr id="74" name="Shape 74"/>
          <p:cNvSpPr txBox="1"/>
          <p:nvPr>
            <p:ph type="title"/>
          </p:nvPr>
        </p:nvSpPr>
        <p:spPr>
          <a:xfrm>
            <a:off x="685800" y="1600200"/>
            <a:ext cx="6164653" cy="1371599"/>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alibri"/>
              <a:buNone/>
              <a:defRPr b="0" i="0" sz="28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75" name="Shape 75"/>
          <p:cNvSpPr/>
          <p:nvPr>
            <p:ph idx="2" type="pic"/>
          </p:nvPr>
        </p:nvSpPr>
        <p:spPr>
          <a:xfrm>
            <a:off x="7536253" y="914400"/>
            <a:ext cx="3280973" cy="4572000"/>
          </a:xfrm>
          <a:prstGeom prst="roundRect">
            <a:avLst>
              <a:gd fmla="val 4280" name="adj"/>
            </a:avLst>
          </a:prstGeom>
          <a:noFill/>
          <a:ln cap="sq" cmpd="dbl" w="50800">
            <a:solidFill>
              <a:srgbClr val="FFFFFF"/>
            </a:solidFill>
            <a:prstDash val="solid"/>
            <a:miter/>
            <a:headEnd len="med" w="med" type="none"/>
            <a:tailEnd len="med" w="med" type="none"/>
          </a:ln>
          <a:effectLst>
            <a:outerShdw blurRad="254000" rotWithShape="0" algn="tl">
              <a:srgbClr val="000000">
                <a:alpha val="42745"/>
              </a:srgbClr>
            </a:outerShdw>
          </a:effectLst>
        </p:spPr>
        <p:txBody>
          <a:bodyPr anchorCtr="0" anchor="t" bIns="91425" lIns="91425" rIns="91425" tIns="91425"/>
          <a:lstStyle>
            <a:lvl1pPr indent="0" lvl="0" marL="0" marR="0" rtl="0" algn="ctr">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1600" u="none" cap="none" strike="noStrike">
                <a:solidFill>
                  <a:schemeClr val="lt1"/>
                </a:solidFill>
                <a:latin typeface="Calibri"/>
                <a:ea typeface="Calibri"/>
                <a:cs typeface="Calibri"/>
                <a:sym typeface="Calibri"/>
              </a:defRPr>
            </a:lvl9pPr>
          </a:lstStyle>
          <a:p/>
        </p:txBody>
      </p:sp>
      <p:sp>
        <p:nvSpPr>
          <p:cNvPr id="76" name="Shape 76"/>
          <p:cNvSpPr txBox="1"/>
          <p:nvPr>
            <p:ph idx="1" type="body"/>
          </p:nvPr>
        </p:nvSpPr>
        <p:spPr>
          <a:xfrm>
            <a:off x="685800" y="2971800"/>
            <a:ext cx="6164653" cy="1828800"/>
          </a:xfrm>
          <a:prstGeom prst="rect">
            <a:avLst/>
          </a:prstGeom>
          <a:noFill/>
          <a:ln>
            <a:noFill/>
          </a:ln>
        </p:spPr>
        <p:txBody>
          <a:bodyPr anchorCtr="0" anchor="t" bIns="91425" lIns="91425" rIns="91425" tIns="91425"/>
          <a:lstStyle>
            <a:lvl1pPr indent="0" lvl="0" marL="0" marR="0" rtl="0" algn="l">
              <a:spcBef>
                <a:spcPts val="0"/>
              </a:spcBef>
              <a:spcAft>
                <a:spcPts val="1000"/>
              </a:spcAft>
              <a:buClr>
                <a:schemeClr val="lt1"/>
              </a:buClr>
              <a:buFont typeface="Arial"/>
              <a:buNone/>
              <a:defRPr b="0" i="0" sz="1800" u="none" cap="none" strike="noStrike">
                <a:solidFill>
                  <a:schemeClr val="lt1"/>
                </a:solidFill>
                <a:latin typeface="Calibri"/>
                <a:ea typeface="Calibri"/>
                <a:cs typeface="Calibri"/>
                <a:sym typeface="Calibri"/>
              </a:defRPr>
            </a:lvl1pPr>
            <a:lvl2pPr indent="0" lvl="1" marL="457200" marR="0" rtl="0" algn="l">
              <a:spcBef>
                <a:spcPts val="0"/>
              </a:spcBef>
              <a:spcAft>
                <a:spcPts val="1000"/>
              </a:spcAft>
              <a:buClr>
                <a:schemeClr val="lt1"/>
              </a:buClr>
              <a:buFont typeface="Arial"/>
              <a:buNone/>
              <a:defRPr b="0" i="0" sz="1200" u="none" cap="none" strike="noStrike">
                <a:solidFill>
                  <a:schemeClr val="lt1"/>
                </a:solidFill>
                <a:latin typeface="Calibri"/>
                <a:ea typeface="Calibri"/>
                <a:cs typeface="Calibri"/>
                <a:sym typeface="Calibri"/>
              </a:defRPr>
            </a:lvl2pPr>
            <a:lvl3pPr indent="0" lvl="2" marL="914400" marR="0" rtl="0" algn="l">
              <a:spcBef>
                <a:spcPts val="0"/>
              </a:spcBef>
              <a:spcAft>
                <a:spcPts val="1000"/>
              </a:spcAft>
              <a:buClr>
                <a:schemeClr val="lt1"/>
              </a:buClr>
              <a:buFont typeface="Arial"/>
              <a:buNone/>
              <a:defRPr b="0" i="0" sz="1000" u="none" cap="none" strike="noStrike">
                <a:solidFill>
                  <a:schemeClr val="lt1"/>
                </a:solidFill>
                <a:latin typeface="Calibri"/>
                <a:ea typeface="Calibri"/>
                <a:cs typeface="Calibri"/>
                <a:sym typeface="Calibri"/>
              </a:defRPr>
            </a:lvl3pPr>
            <a:lvl4pPr indent="0" lvl="3" marL="13716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4pPr>
            <a:lvl5pPr indent="0" lvl="4" marL="18288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5pPr>
            <a:lvl6pPr indent="0" lvl="5" marL="22860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6pPr>
            <a:lvl7pPr indent="0" lvl="6" marL="27432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7pPr>
            <a:lvl8pPr indent="0" lvl="7" marL="32004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8pPr>
            <a:lvl9pPr indent="0" lvl="8" marL="3657600" marR="0" rtl="0" algn="l">
              <a:spcBef>
                <a:spcPts val="0"/>
              </a:spcBef>
              <a:spcAft>
                <a:spcPts val="1000"/>
              </a:spcAft>
              <a:buClr>
                <a:schemeClr val="lt1"/>
              </a:buClr>
              <a:buFont typeface="Arial"/>
              <a:buNone/>
              <a:defRPr b="0" i="0" sz="900" u="none" cap="none" strike="noStrike">
                <a:solidFill>
                  <a:schemeClr val="lt1"/>
                </a:solidFill>
                <a:latin typeface="Calibri"/>
                <a:ea typeface="Calibri"/>
                <a:cs typeface="Calibri"/>
                <a:sym typeface="Calibri"/>
              </a:defRPr>
            </a:lvl9pPr>
          </a:lstStyle>
          <a:p/>
        </p:txBody>
      </p:sp>
      <p:sp>
        <p:nvSpPr>
          <p:cNvPr id="77" name="Shape 77"/>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8" name="Shape 78"/>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9" name="Shape 79"/>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sp>
        <p:nvSpPr>
          <p:cNvPr id="10" name="Shape 10"/>
          <p:cNvSpPr txBox="1"/>
          <p:nvPr>
            <p:ph type="title"/>
          </p:nvPr>
        </p:nvSpPr>
        <p:spPr>
          <a:xfrm>
            <a:off x="685800" y="609600"/>
            <a:ext cx="10131425" cy="1456267"/>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Calibri"/>
              <a:buNone/>
              <a:defRPr b="0" i="0" sz="36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1" name="Shape 11"/>
          <p:cNvSpPr txBox="1"/>
          <p:nvPr>
            <p:ph idx="1" type="body"/>
          </p:nvPr>
        </p:nvSpPr>
        <p:spPr>
          <a:xfrm>
            <a:off x="685800" y="2142066"/>
            <a:ext cx="10131425" cy="3649132"/>
          </a:xfrm>
          <a:prstGeom prst="rect">
            <a:avLst/>
          </a:prstGeom>
          <a:noFill/>
          <a:ln>
            <a:noFill/>
          </a:ln>
        </p:spPr>
        <p:txBody>
          <a:bodyPr anchorCtr="0" anchor="ctr" bIns="91425" lIns="91425" rIns="91425" tIns="91425"/>
          <a:lstStyle>
            <a:lvl1pPr indent="-171450" lvl="0" marL="285750" marR="0" rtl="0" algn="l">
              <a:spcBef>
                <a:spcPts val="0"/>
              </a:spcBef>
              <a:spcAft>
                <a:spcPts val="1000"/>
              </a:spcAft>
              <a:buClr>
                <a:schemeClr val="lt1"/>
              </a:buClr>
              <a:buSzPct val="100000"/>
              <a:buFont typeface="Arial"/>
              <a:buChar char="•"/>
              <a:defRPr b="0" i="0" sz="1800" u="none" cap="none" strike="noStrike">
                <a:solidFill>
                  <a:schemeClr val="lt1"/>
                </a:solidFill>
                <a:latin typeface="Calibri"/>
                <a:ea typeface="Calibri"/>
                <a:cs typeface="Calibri"/>
                <a:sym typeface="Calibri"/>
              </a:defRPr>
            </a:lvl1pPr>
            <a:lvl2pPr indent="-184150" lvl="1" marL="742950" marR="0" rtl="0" algn="l">
              <a:spcBef>
                <a:spcPts val="0"/>
              </a:spcBef>
              <a:spcAft>
                <a:spcPts val="1000"/>
              </a:spcAft>
              <a:buClr>
                <a:schemeClr val="lt1"/>
              </a:buClr>
              <a:buSzPct val="100000"/>
              <a:buFont typeface="Arial"/>
              <a:buChar char="•"/>
              <a:defRPr b="0" i="0" sz="1600" u="none" cap="none" strike="noStrike">
                <a:solidFill>
                  <a:schemeClr val="lt1"/>
                </a:solidFill>
                <a:latin typeface="Calibri"/>
                <a:ea typeface="Calibri"/>
                <a:cs typeface="Calibri"/>
                <a:sym typeface="Calibri"/>
              </a:defRPr>
            </a:lvl2pPr>
            <a:lvl3pPr indent="-196850" lvl="2" marL="1200150" marR="0" rtl="0" algn="l">
              <a:spcBef>
                <a:spcPts val="0"/>
              </a:spcBef>
              <a:spcAft>
                <a:spcPts val="1000"/>
              </a:spcAft>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95250" lvl="3" marL="15430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4pPr>
            <a:lvl5pPr indent="-95250" lvl="4" marL="200025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5pPr>
            <a:lvl6pPr indent="-152400" lvl="5" marL="25146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6pPr>
            <a:lvl7pPr indent="-152400" lvl="6" marL="29718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7pPr>
            <a:lvl8pPr indent="-152400" lvl="7" marL="34290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8pPr>
            <a:lvl9pPr indent="-152400" lvl="8" marL="3886200" marR="0" rtl="0" algn="l">
              <a:spcBef>
                <a:spcPts val="0"/>
              </a:spcBef>
              <a:spcAft>
                <a:spcPts val="1000"/>
              </a:spcAft>
              <a:buClr>
                <a:schemeClr val="lt1"/>
              </a:buClr>
              <a:buSzPct val="100000"/>
              <a:buFont typeface="Arial"/>
              <a:buChar char="•"/>
              <a:defRPr b="0" i="0" sz="1200" u="none" cap="none" strike="noStrike">
                <a:solidFill>
                  <a:schemeClr val="lt1"/>
                </a:solidFill>
                <a:latin typeface="Calibri"/>
                <a:ea typeface="Calibri"/>
                <a:cs typeface="Calibri"/>
                <a:sym typeface="Calibri"/>
              </a:defRPr>
            </a:lvl9pPr>
          </a:lstStyle>
          <a:p/>
        </p:txBody>
      </p:sp>
      <p:sp>
        <p:nvSpPr>
          <p:cNvPr id="12" name="Shape 12"/>
          <p:cNvSpPr txBox="1"/>
          <p:nvPr>
            <p:ph idx="10" type="dt"/>
          </p:nvPr>
        </p:nvSpPr>
        <p:spPr>
          <a:xfrm>
            <a:off x="8589660" y="5870575"/>
            <a:ext cx="1600199" cy="377824"/>
          </a:xfrm>
          <a:prstGeom prst="rect">
            <a:avLst/>
          </a:prstGeom>
          <a:noFill/>
          <a:ln>
            <a:noFill/>
          </a:ln>
        </p:spPr>
        <p:txBody>
          <a:bodyPr anchorCtr="0" anchor="ctr" bIns="91425" lIns="91425" rIns="91425" tIns="91425"/>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3" name="Shape 13"/>
          <p:cNvSpPr txBox="1"/>
          <p:nvPr>
            <p:ph idx="11" type="ftr"/>
          </p:nvPr>
        </p:nvSpPr>
        <p:spPr>
          <a:xfrm>
            <a:off x="685800" y="5870575"/>
            <a:ext cx="7827658" cy="377824"/>
          </a:xfrm>
          <a:prstGeom prst="rect">
            <a:avLst/>
          </a:prstGeom>
          <a:noFill/>
          <a:ln>
            <a:noFill/>
          </a:ln>
        </p:spPr>
        <p:txBody>
          <a:bodyPr anchorCtr="0" anchor="ctr" bIns="91425" lIns="91425" rIns="91425" tIns="91425"/>
          <a:lstStyle>
            <a:lvl1pPr indent="0" lvl="0" marL="0" marR="0" rtl="0" algn="l">
              <a:spcBef>
                <a:spcPts val="0"/>
              </a:spcBef>
              <a:buNone/>
              <a:defRPr b="0" i="0" sz="10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4" name="Shape 14"/>
          <p:cNvSpPr txBox="1"/>
          <p:nvPr>
            <p:ph idx="12" type="sldNum"/>
          </p:nvPr>
        </p:nvSpPr>
        <p:spPr>
          <a:xfrm>
            <a:off x="10266060" y="5870575"/>
            <a:ext cx="551166" cy="37782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000" u="none" cap="none" strike="noStrike">
                <a:solidFill>
                  <a:schemeClr val="lt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20.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0.png"/><Relationship Id="rId5" Type="http://schemas.openxmlformats.org/officeDocument/2006/relationships/image" Target="../media/image37.png"/><Relationship Id="rId6"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image" Target="../media/image5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5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6.png"/></Relationships>
</file>

<file path=ppt/slides/_rels/slide6.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3.png"/><Relationship Id="rId4" Type="http://schemas.openxmlformats.org/officeDocument/2006/relationships/image" Target="../media/image05.png"/><Relationship Id="rId9"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04.png"/><Relationship Id="rId7" Type="http://schemas.openxmlformats.org/officeDocument/2006/relationships/image" Target="../media/image10.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Shape 148"/>
          <p:cNvSpPr txBox="1"/>
          <p:nvPr>
            <p:ph type="ctrTitle"/>
          </p:nvPr>
        </p:nvSpPr>
        <p:spPr>
          <a:xfrm>
            <a:off x="340975" y="501872"/>
            <a:ext cx="7197600" cy="1606200"/>
          </a:xfrm>
          <a:prstGeom prst="rect">
            <a:avLst/>
          </a:prstGeom>
          <a:noFill/>
          <a:ln>
            <a:noFill/>
          </a:ln>
        </p:spPr>
        <p:txBody>
          <a:bodyPr anchorCtr="0" anchor="b" bIns="45700" lIns="91425" rIns="91425" tIns="45700">
            <a:noAutofit/>
          </a:bodyPr>
          <a:lstStyle/>
          <a:p>
            <a:pPr indent="0" lvl="0" marL="0" marR="0" rtl="0" algn="l">
              <a:spcBef>
                <a:spcPts val="0"/>
              </a:spcBef>
              <a:buClr>
                <a:schemeClr val="lt1"/>
              </a:buClr>
              <a:buSzPct val="25000"/>
              <a:buFont typeface="Calibri"/>
              <a:buNone/>
            </a:pPr>
            <a:r>
              <a:rPr lang="en-US">
                <a:solidFill>
                  <a:srgbClr val="FFFFFF"/>
                </a:solidFill>
              </a:rPr>
              <a:t>Using Big Data Analytics to Model Air Traffic Delays</a:t>
            </a:r>
          </a:p>
        </p:txBody>
      </p:sp>
      <p:sp>
        <p:nvSpPr>
          <p:cNvPr id="149" name="Shape 149"/>
          <p:cNvSpPr txBox="1"/>
          <p:nvPr>
            <p:ph idx="1" type="subTitle"/>
          </p:nvPr>
        </p:nvSpPr>
        <p:spPr>
          <a:xfrm>
            <a:off x="457200" y="5528727"/>
            <a:ext cx="7197600" cy="8451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lt1"/>
              </a:buClr>
              <a:buSzPct val="25000"/>
              <a:buFont typeface="Arial"/>
              <a:buNone/>
            </a:pPr>
            <a:r>
              <a:rPr b="0" i="0" lang="en-US" sz="1800" u="none" cap="none" strike="noStrike">
                <a:solidFill>
                  <a:schemeClr val="lt1"/>
                </a:solidFill>
                <a:latin typeface="Calibri"/>
                <a:ea typeface="Calibri"/>
                <a:cs typeface="Calibri"/>
                <a:sym typeface="Calibri"/>
              </a:rPr>
              <a:t>TECH TEAM @</a:t>
            </a:r>
          </a:p>
          <a:p>
            <a:pPr indent="0" lvl="0" marL="0" marR="0" rtl="0" algn="l">
              <a:spcBef>
                <a:spcPts val="1000"/>
              </a:spcBef>
              <a:spcAft>
                <a:spcPts val="0"/>
              </a:spcAft>
              <a:buClr>
                <a:schemeClr val="lt1"/>
              </a:buClr>
              <a:buSzPct val="25000"/>
              <a:buFont typeface="Arial"/>
              <a:buNone/>
            </a:pPr>
            <a:r>
              <a:rPr b="0" i="0" lang="en-US" sz="1800" u="none" cap="none" strike="noStrike">
                <a:solidFill>
                  <a:schemeClr val="lt1"/>
                </a:solidFill>
                <a:latin typeface="Calibri"/>
                <a:ea typeface="Calibri"/>
                <a:cs typeface="Calibri"/>
                <a:sym typeface="Calibri"/>
              </a:rPr>
              <a:t>STEP-UP-TO-STEM JUNE, 2016</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None/>
            </a:pPr>
            <a:r>
              <a:rPr lang="en-US"/>
              <a:t>Tools Used for Analyzing Data</a:t>
            </a:r>
          </a:p>
        </p:txBody>
      </p:sp>
      <p:sp>
        <p:nvSpPr>
          <p:cNvPr id="223" name="Shape 223"/>
          <p:cNvSpPr txBox="1"/>
          <p:nvPr>
            <p:ph idx="1" type="body"/>
          </p:nvPr>
        </p:nvSpPr>
        <p:spPr>
          <a:xfrm>
            <a:off x="685800" y="2142066"/>
            <a:ext cx="10131300" cy="3649200"/>
          </a:xfrm>
          <a:prstGeom prst="rect">
            <a:avLst/>
          </a:prstGeom>
        </p:spPr>
        <p:txBody>
          <a:bodyPr anchorCtr="0" anchor="ctr" bIns="91425" lIns="91425" rIns="91425" tIns="91425">
            <a:noAutofit/>
          </a:bodyPr>
          <a:lstStyle/>
          <a:p>
            <a:pPr indent="0" lvl="0" marL="0">
              <a:spcBef>
                <a:spcPts val="0"/>
              </a:spcBef>
              <a:buNone/>
            </a:pPr>
            <a:r>
              <a:t/>
            </a:r>
            <a:endParaRPr/>
          </a:p>
        </p:txBody>
      </p:sp>
      <p:pic>
        <p:nvPicPr>
          <p:cNvPr descr="https://upload.wikimedia.org/wikipedia/en/f/f0/RStudio_logo.png" id="224" name="Shape 224"/>
          <p:cNvPicPr preferRelativeResize="0"/>
          <p:nvPr/>
        </p:nvPicPr>
        <p:blipFill>
          <a:blip r:embed="rId3">
            <a:alphaModFix/>
          </a:blip>
          <a:stretch>
            <a:fillRect/>
          </a:stretch>
        </p:blipFill>
        <p:spPr>
          <a:xfrm>
            <a:off x="4261500" y="2260925"/>
            <a:ext cx="2884851" cy="1010875"/>
          </a:xfrm>
          <a:prstGeom prst="rect">
            <a:avLst/>
          </a:prstGeom>
          <a:noFill/>
          <a:ln>
            <a:noFill/>
          </a:ln>
        </p:spPr>
      </p:pic>
      <p:pic>
        <p:nvPicPr>
          <p:cNvPr descr="https://lh3.ggpht.com/GkNfqm17WFuzaIR87_oz690ErF63hL08Ngj73QtDxyWlCOF80d2gWd2GHrPLJJ-YmHYS=w300" id="225" name="Shape 225"/>
          <p:cNvPicPr preferRelativeResize="0"/>
          <p:nvPr/>
        </p:nvPicPr>
        <p:blipFill>
          <a:blip r:embed="rId4">
            <a:alphaModFix/>
          </a:blip>
          <a:stretch>
            <a:fillRect/>
          </a:stretch>
        </p:blipFill>
        <p:spPr>
          <a:xfrm>
            <a:off x="1443824" y="3679300"/>
            <a:ext cx="1705824" cy="1705824"/>
          </a:xfrm>
          <a:prstGeom prst="rect">
            <a:avLst/>
          </a:prstGeom>
          <a:noFill/>
          <a:ln>
            <a:noFill/>
          </a:ln>
        </p:spPr>
      </p:pic>
      <p:pic>
        <p:nvPicPr>
          <p:cNvPr descr="https://upload.wikimedia.org/wikipedia/en/4/4c/Sublime_Text_Logo.png" id="226" name="Shape 226"/>
          <p:cNvPicPr preferRelativeResize="0"/>
          <p:nvPr/>
        </p:nvPicPr>
        <p:blipFill>
          <a:blip r:embed="rId5">
            <a:alphaModFix/>
          </a:blip>
          <a:stretch>
            <a:fillRect/>
          </a:stretch>
        </p:blipFill>
        <p:spPr>
          <a:xfrm>
            <a:off x="8179725" y="3865575"/>
            <a:ext cx="1566174" cy="1566174"/>
          </a:xfrm>
          <a:prstGeom prst="rect">
            <a:avLst/>
          </a:prstGeom>
          <a:noFill/>
          <a:ln>
            <a:noFill/>
          </a:ln>
        </p:spPr>
      </p:pic>
      <p:sp>
        <p:nvSpPr>
          <p:cNvPr id="227" name="Shape 227"/>
          <p:cNvSpPr txBox="1"/>
          <p:nvPr/>
        </p:nvSpPr>
        <p:spPr>
          <a:xfrm>
            <a:off x="1760225" y="5489375"/>
            <a:ext cx="1705800" cy="675300"/>
          </a:xfrm>
          <a:prstGeom prst="rect">
            <a:avLst/>
          </a:prstGeom>
          <a:noFill/>
          <a:ln>
            <a:noFill/>
          </a:ln>
        </p:spPr>
        <p:txBody>
          <a:bodyPr anchorCtr="0" anchor="t" bIns="91425" lIns="91425" rIns="91425" tIns="91425">
            <a:noAutofit/>
          </a:bodyPr>
          <a:lstStyle/>
          <a:p>
            <a:pPr lvl="0">
              <a:spcBef>
                <a:spcPts val="0"/>
              </a:spcBef>
              <a:buNone/>
            </a:pPr>
            <a:r>
              <a:rPr lang="en-US" sz="1800">
                <a:solidFill>
                  <a:srgbClr val="FFFFFF"/>
                </a:solidFill>
              </a:rPr>
              <a:t>MS Excel</a:t>
            </a:r>
          </a:p>
        </p:txBody>
      </p:sp>
      <p:sp>
        <p:nvSpPr>
          <p:cNvPr id="228" name="Shape 228"/>
          <p:cNvSpPr txBox="1"/>
          <p:nvPr/>
        </p:nvSpPr>
        <p:spPr>
          <a:xfrm>
            <a:off x="8389625" y="5413175"/>
            <a:ext cx="1705800" cy="675300"/>
          </a:xfrm>
          <a:prstGeom prst="rect">
            <a:avLst/>
          </a:prstGeom>
          <a:noFill/>
          <a:ln>
            <a:noFill/>
          </a:ln>
        </p:spPr>
        <p:txBody>
          <a:bodyPr anchorCtr="0" anchor="t" bIns="91425" lIns="91425" rIns="91425" tIns="91425">
            <a:noAutofit/>
          </a:bodyPr>
          <a:lstStyle/>
          <a:p>
            <a:pPr lvl="0" rtl="0">
              <a:spcBef>
                <a:spcPts val="0"/>
              </a:spcBef>
              <a:buNone/>
            </a:pPr>
            <a:r>
              <a:rPr lang="en-US" sz="1800">
                <a:solidFill>
                  <a:srgbClr val="FFFFFF"/>
                </a:solidFill>
              </a:rPr>
              <a:t>Sublime 3</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685800" y="609600"/>
            <a:ext cx="10131300" cy="1456200"/>
          </a:xfrm>
          <a:prstGeom prst="rect">
            <a:avLst/>
          </a:prstGeom>
        </p:spPr>
        <p:txBody>
          <a:bodyPr anchorCtr="0" anchor="ctr" bIns="91425" lIns="91425" rIns="91425" tIns="91425">
            <a:noAutofit/>
          </a:bodyPr>
          <a:lstStyle/>
          <a:p>
            <a:pPr lvl="0" rtl="0">
              <a:spcBef>
                <a:spcPts val="0"/>
              </a:spcBef>
              <a:buNone/>
            </a:pPr>
            <a:r>
              <a:rPr lang="en-US"/>
              <a:t>Longitudinal survey of flight delays</a:t>
            </a:r>
            <a:r>
              <a:rPr lang="en-US"/>
              <a:t>  </a:t>
            </a:r>
          </a:p>
          <a:p>
            <a:pPr lvl="0">
              <a:spcBef>
                <a:spcPts val="0"/>
              </a:spcBef>
              <a:buNone/>
            </a:pPr>
            <a:r>
              <a:rPr lang="en-US"/>
              <a:t>and length of delay</a:t>
            </a:r>
            <a:r>
              <a:rPr lang="en-US"/>
              <a:t>:</a:t>
            </a:r>
          </a:p>
        </p:txBody>
      </p:sp>
      <p:sp>
        <p:nvSpPr>
          <p:cNvPr id="235" name="Shape 235"/>
          <p:cNvSpPr txBox="1"/>
          <p:nvPr>
            <p:ph idx="1" type="body"/>
          </p:nvPr>
        </p:nvSpPr>
        <p:spPr>
          <a:xfrm>
            <a:off x="685799" y="1950400"/>
            <a:ext cx="7433700" cy="3649200"/>
          </a:xfrm>
          <a:prstGeom prst="rect">
            <a:avLst/>
          </a:prstGeom>
        </p:spPr>
        <p:txBody>
          <a:bodyPr anchorCtr="0" anchor="ctr" bIns="91425" lIns="91425" rIns="91425" tIns="91425">
            <a:noAutofit/>
          </a:bodyPr>
          <a:lstStyle/>
          <a:p>
            <a:pPr lvl="0" rtl="0">
              <a:lnSpc>
                <a:spcPct val="90000"/>
              </a:lnSpc>
              <a:spcBef>
                <a:spcPts val="1000"/>
              </a:spcBef>
              <a:spcAft>
                <a:spcPts val="0"/>
              </a:spcAft>
            </a:pPr>
            <a:r>
              <a:rPr lang="en-US"/>
              <a:t>The US Department of Transportation’s(DOT) Bureau of Transportation Statistics(BTS) tracks the on-time performance of domestic flights operated by large air carriers.  </a:t>
            </a:r>
          </a:p>
          <a:p>
            <a:pPr lvl="0">
              <a:lnSpc>
                <a:spcPct val="90000"/>
              </a:lnSpc>
              <a:spcBef>
                <a:spcPts val="1000"/>
              </a:spcBef>
              <a:spcAft>
                <a:spcPts val="0"/>
              </a:spcAft>
            </a:pPr>
            <a:r>
              <a:rPr lang="en-US"/>
              <a:t>Our raw data was sourced from June 2003 to March 2016.</a:t>
            </a:r>
          </a:p>
          <a:p>
            <a:pPr lvl="0" rtl="0">
              <a:lnSpc>
                <a:spcPct val="90000"/>
              </a:lnSpc>
              <a:spcBef>
                <a:spcPts val="1000"/>
              </a:spcBef>
              <a:spcAft>
                <a:spcPts val="0"/>
              </a:spcAft>
            </a:pPr>
            <a:r>
              <a:rPr lang="en-US"/>
              <a:t>210,901 observations of 22 variables</a:t>
            </a:r>
          </a:p>
          <a:p>
            <a:pPr lvl="0">
              <a:lnSpc>
                <a:spcPct val="90000"/>
              </a:lnSpc>
              <a:spcBef>
                <a:spcPts val="1000"/>
              </a:spcBef>
              <a:spcAft>
                <a:spcPts val="0"/>
              </a:spcAft>
            </a:pPr>
            <a:r>
              <a:rPr lang="en-US"/>
              <a:t>Variables:</a:t>
            </a:r>
          </a:p>
          <a:p>
            <a:pPr lvl="1">
              <a:lnSpc>
                <a:spcPct val="90000"/>
              </a:lnSpc>
              <a:spcBef>
                <a:spcPts val="1000"/>
              </a:spcBef>
              <a:spcAft>
                <a:spcPts val="0"/>
              </a:spcAft>
              <a:buSzPct val="100000"/>
            </a:pPr>
            <a:r>
              <a:rPr lang="en-US" sz="1800"/>
              <a:t>count of delayed flights, broken out by cause </a:t>
            </a:r>
          </a:p>
          <a:p>
            <a:pPr lvl="1">
              <a:lnSpc>
                <a:spcPct val="90000"/>
              </a:lnSpc>
              <a:spcBef>
                <a:spcPts val="1000"/>
              </a:spcBef>
              <a:spcAft>
                <a:spcPts val="0"/>
              </a:spcAft>
              <a:buSzPct val="100000"/>
            </a:pPr>
            <a:r>
              <a:rPr lang="en-US" sz="1800"/>
              <a:t>number of minutes delay, broken out by cause</a:t>
            </a:r>
          </a:p>
          <a:p>
            <a:pPr indent="0" lvl="0" marL="0">
              <a:spcBef>
                <a:spcPts val="0"/>
              </a:spcBef>
              <a:buNone/>
            </a:pPr>
            <a:r>
              <a:t/>
            </a:r>
            <a:endParaRPr/>
          </a:p>
        </p:txBody>
      </p:sp>
      <p:pic>
        <p:nvPicPr>
          <p:cNvPr id="236" name="Shape 236"/>
          <p:cNvPicPr preferRelativeResize="0"/>
          <p:nvPr/>
        </p:nvPicPr>
        <p:blipFill>
          <a:blip r:embed="rId3">
            <a:alphaModFix/>
          </a:blip>
          <a:stretch>
            <a:fillRect/>
          </a:stretch>
        </p:blipFill>
        <p:spPr>
          <a:xfrm>
            <a:off x="8716175" y="2169475"/>
            <a:ext cx="2731374" cy="2731374"/>
          </a:xfrm>
          <a:prstGeom prst="rect">
            <a:avLst/>
          </a:prstGeom>
          <a:noFill/>
          <a:ln>
            <a:noFill/>
          </a:ln>
        </p:spPr>
      </p:pic>
      <p:pic>
        <p:nvPicPr>
          <p:cNvPr id="237" name="Shape 237"/>
          <p:cNvPicPr preferRelativeResize="0"/>
          <p:nvPr/>
        </p:nvPicPr>
        <p:blipFill>
          <a:blip r:embed="rId4">
            <a:alphaModFix/>
          </a:blip>
          <a:stretch>
            <a:fillRect/>
          </a:stretch>
        </p:blipFill>
        <p:spPr>
          <a:xfrm>
            <a:off x="0" y="5715551"/>
            <a:ext cx="12192001" cy="7303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685800" y="609600"/>
            <a:ext cx="10131300" cy="14562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CAUSES OF FLIGHT DELAY</a:t>
            </a:r>
          </a:p>
        </p:txBody>
      </p:sp>
      <p:sp>
        <p:nvSpPr>
          <p:cNvPr id="243" name="Shape 243"/>
          <p:cNvSpPr txBox="1"/>
          <p:nvPr>
            <p:ph idx="1" type="body"/>
          </p:nvPr>
        </p:nvSpPr>
        <p:spPr>
          <a:xfrm>
            <a:off x="685800" y="2142066"/>
            <a:ext cx="10131425" cy="3649132"/>
          </a:xfrm>
          <a:prstGeom prst="rect">
            <a:avLst/>
          </a:prstGeom>
          <a:noFill/>
          <a:ln>
            <a:noFill/>
          </a:ln>
        </p:spPr>
        <p:txBody>
          <a:bodyPr anchorCtr="0" anchor="ctr" bIns="45700" lIns="91425" rIns="91425" tIns="45700">
            <a:noAutofit/>
          </a:bodyPr>
          <a:lstStyle/>
          <a:p>
            <a:pPr indent="-228600" lvl="0" marL="457200" rtl="0">
              <a:lnSpc>
                <a:spcPct val="100000"/>
              </a:lnSpc>
              <a:spcBef>
                <a:spcPts val="1000"/>
              </a:spcBef>
              <a:spcAft>
                <a:spcPts val="1000"/>
              </a:spcAft>
            </a:pPr>
            <a:r>
              <a:rPr lang="en-US"/>
              <a:t>Flight is considered delayed when it arrives 15 or more minutes than the schedule.</a:t>
            </a:r>
          </a:p>
          <a:p>
            <a:pPr indent="-228600" lvl="0" marL="457200" marR="0" rtl="0" algn="l">
              <a:lnSpc>
                <a:spcPct val="100000"/>
              </a:lnSpc>
              <a:spcBef>
                <a:spcPts val="0"/>
              </a:spcBef>
              <a:spcAft>
                <a:spcPts val="0"/>
              </a:spcAft>
            </a:pPr>
            <a:r>
              <a:rPr b="0" i="0" lang="en-US" sz="1800" u="none" cap="none" strike="noStrike">
                <a:solidFill>
                  <a:schemeClr val="lt1"/>
                </a:solidFill>
                <a:latin typeface="Calibri"/>
                <a:ea typeface="Calibri"/>
                <a:cs typeface="Calibri"/>
                <a:sym typeface="Calibri"/>
              </a:rPr>
              <a:t>NTSB(Na</a:t>
            </a:r>
            <a:r>
              <a:rPr lang="en-US"/>
              <a:t>tional Transportation Safety Board)</a:t>
            </a:r>
            <a:r>
              <a:rPr b="0" i="0" lang="en-US" sz="1800" u="none" cap="none" strike="noStrike">
                <a:solidFill>
                  <a:schemeClr val="lt1"/>
                </a:solidFill>
                <a:latin typeface="Calibri"/>
                <a:ea typeface="Calibri"/>
                <a:cs typeface="Calibri"/>
                <a:sym typeface="Calibri"/>
              </a:rPr>
              <a:t> defines flight delays in the context of delays in flight arrival.  Causes of flight arrival delays are categorized as follows:</a:t>
            </a:r>
          </a:p>
          <a:p>
            <a:pPr indent="-285750" lvl="1" marL="742950" marR="0" rtl="0" algn="l">
              <a:spcBef>
                <a:spcPts val="1000"/>
              </a:spcBef>
              <a:spcAft>
                <a:spcPts val="0"/>
              </a:spcAft>
              <a:buClr>
                <a:schemeClr val="lt1"/>
              </a:buClr>
              <a:buSzPct val="100000"/>
              <a:buFont typeface="Arial"/>
              <a:buChar char="•"/>
            </a:pPr>
            <a:r>
              <a:rPr b="0" i="0" lang="en-US" sz="1600" u="none" cap="none" strike="noStrike">
                <a:solidFill>
                  <a:schemeClr val="lt1"/>
                </a:solidFill>
                <a:latin typeface="Calibri"/>
                <a:ea typeface="Calibri"/>
                <a:cs typeface="Calibri"/>
                <a:sym typeface="Calibri"/>
              </a:rPr>
              <a:t>Air Carrier Delay</a:t>
            </a:r>
          </a:p>
          <a:p>
            <a:pPr indent="-285750" lvl="1" marL="742950" marR="0" rtl="0" algn="l">
              <a:spcBef>
                <a:spcPts val="1000"/>
              </a:spcBef>
              <a:spcAft>
                <a:spcPts val="0"/>
              </a:spcAft>
              <a:buClr>
                <a:schemeClr val="lt1"/>
              </a:buClr>
              <a:buSzPct val="100000"/>
              <a:buFont typeface="Arial"/>
              <a:buChar char="•"/>
            </a:pPr>
            <a:r>
              <a:rPr b="0" i="0" lang="en-US" sz="1600" u="none" cap="none" strike="noStrike">
                <a:solidFill>
                  <a:schemeClr val="lt1"/>
                </a:solidFill>
                <a:latin typeface="Calibri"/>
                <a:ea typeface="Calibri"/>
                <a:cs typeface="Calibri"/>
                <a:sym typeface="Calibri"/>
              </a:rPr>
              <a:t>Aircraft Arriving Late</a:t>
            </a:r>
          </a:p>
          <a:p>
            <a:pPr indent="-285750" lvl="1" marL="742950" marR="0" rtl="0" algn="l">
              <a:spcBef>
                <a:spcPts val="1000"/>
              </a:spcBef>
              <a:spcAft>
                <a:spcPts val="0"/>
              </a:spcAft>
              <a:buClr>
                <a:schemeClr val="lt1"/>
              </a:buClr>
              <a:buSzPct val="100000"/>
              <a:buFont typeface="Arial"/>
              <a:buChar char="•"/>
            </a:pPr>
            <a:r>
              <a:rPr b="0" i="0" lang="en-US" sz="1600" u="none" cap="none" strike="noStrike">
                <a:solidFill>
                  <a:schemeClr val="lt1"/>
                </a:solidFill>
                <a:latin typeface="Calibri"/>
                <a:ea typeface="Calibri"/>
                <a:cs typeface="Calibri"/>
                <a:sym typeface="Calibri"/>
              </a:rPr>
              <a:t>Security Delay</a:t>
            </a:r>
          </a:p>
          <a:p>
            <a:pPr indent="-285750" lvl="1" marL="742950" marR="0" rtl="0" algn="l">
              <a:spcBef>
                <a:spcPts val="1000"/>
              </a:spcBef>
              <a:spcAft>
                <a:spcPts val="0"/>
              </a:spcAft>
              <a:buClr>
                <a:schemeClr val="lt1"/>
              </a:buClr>
              <a:buSzPct val="100000"/>
              <a:buFont typeface="Arial"/>
              <a:buChar char="•"/>
            </a:pPr>
            <a:r>
              <a:rPr b="0" i="0" lang="en-US" sz="1600" u="none" cap="none" strike="noStrike">
                <a:solidFill>
                  <a:schemeClr val="lt1"/>
                </a:solidFill>
                <a:latin typeface="Calibri"/>
                <a:ea typeface="Calibri"/>
                <a:cs typeface="Calibri"/>
                <a:sym typeface="Calibri"/>
              </a:rPr>
              <a:t>National Aviation System (NAS) Delay</a:t>
            </a:r>
          </a:p>
          <a:p>
            <a:pPr indent="-285750" lvl="1" marL="742950" marR="0" rtl="0" algn="l">
              <a:spcBef>
                <a:spcPts val="1000"/>
              </a:spcBef>
              <a:spcAft>
                <a:spcPts val="0"/>
              </a:spcAft>
              <a:buClr>
                <a:schemeClr val="lt1"/>
              </a:buClr>
              <a:buSzPct val="100000"/>
              <a:buFont typeface="Arial"/>
              <a:buChar char="•"/>
            </a:pPr>
            <a:r>
              <a:rPr b="0" i="0" lang="en-US" sz="1600" u="none" cap="none" strike="noStrike">
                <a:solidFill>
                  <a:schemeClr val="lt1"/>
                </a:solidFill>
                <a:latin typeface="Calibri"/>
                <a:ea typeface="Calibri"/>
                <a:cs typeface="Calibri"/>
                <a:sym typeface="Calibri"/>
              </a:rPr>
              <a:t>Extreme Weather</a:t>
            </a:r>
          </a:p>
        </p:txBody>
      </p:sp>
      <p:pic>
        <p:nvPicPr>
          <p:cNvPr id="244" name="Shape 244"/>
          <p:cNvPicPr preferRelativeResize="0"/>
          <p:nvPr/>
        </p:nvPicPr>
        <p:blipFill>
          <a:blip r:embed="rId3">
            <a:alphaModFix/>
          </a:blip>
          <a:stretch>
            <a:fillRect/>
          </a:stretch>
        </p:blipFill>
        <p:spPr>
          <a:xfrm>
            <a:off x="6700775" y="3587500"/>
            <a:ext cx="3149799" cy="2369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685800" y="0"/>
            <a:ext cx="10131300" cy="1456200"/>
          </a:xfrm>
          <a:prstGeom prst="rect">
            <a:avLst/>
          </a:prstGeom>
        </p:spPr>
        <p:txBody>
          <a:bodyPr anchorCtr="0" anchor="ctr" bIns="91425" lIns="91425" rIns="91425" tIns="91425">
            <a:noAutofit/>
          </a:bodyPr>
          <a:lstStyle/>
          <a:p>
            <a:pPr lvl="0">
              <a:spcBef>
                <a:spcPts val="0"/>
              </a:spcBef>
              <a:buNone/>
            </a:pPr>
            <a:r>
              <a:rPr lang="en-US"/>
              <a:t>Raw Data in Excel</a:t>
            </a:r>
          </a:p>
        </p:txBody>
      </p:sp>
      <p:sp>
        <p:nvSpPr>
          <p:cNvPr id="251" name="Shape 251"/>
          <p:cNvSpPr txBox="1"/>
          <p:nvPr>
            <p:ph idx="1" type="body"/>
          </p:nvPr>
        </p:nvSpPr>
        <p:spPr>
          <a:xfrm>
            <a:off x="685800" y="2142066"/>
            <a:ext cx="10131300" cy="3649200"/>
          </a:xfrm>
          <a:prstGeom prst="rect">
            <a:avLst/>
          </a:prstGeom>
        </p:spPr>
        <p:txBody>
          <a:bodyPr anchorCtr="0" anchor="ctr" bIns="91425" lIns="91425" rIns="91425" tIns="91425">
            <a:noAutofit/>
          </a:bodyPr>
          <a:lstStyle/>
          <a:p>
            <a:pPr lvl="0">
              <a:spcBef>
                <a:spcPts val="0"/>
              </a:spcBef>
              <a:buNone/>
            </a:pPr>
            <a:r>
              <a:t/>
            </a:r>
            <a:endParaRPr/>
          </a:p>
        </p:txBody>
      </p:sp>
      <p:pic>
        <p:nvPicPr>
          <p:cNvPr descr="excel sheet 45 lines 1.PNG" id="252" name="Shape 252"/>
          <p:cNvPicPr preferRelativeResize="0"/>
          <p:nvPr/>
        </p:nvPicPr>
        <p:blipFill>
          <a:blip r:embed="rId3">
            <a:alphaModFix/>
          </a:blip>
          <a:stretch>
            <a:fillRect/>
          </a:stretch>
        </p:blipFill>
        <p:spPr>
          <a:xfrm>
            <a:off x="762000" y="1047299"/>
            <a:ext cx="10561776" cy="5742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685800" y="609600"/>
            <a:ext cx="10131425" cy="14562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WHICH AIRLINE HAS THE MOST DELAYS ON AVERAGE 2003-2016?</a:t>
            </a:r>
          </a:p>
        </p:txBody>
      </p:sp>
      <p:sp>
        <p:nvSpPr>
          <p:cNvPr id="258" name="Shape 258"/>
          <p:cNvSpPr txBox="1"/>
          <p:nvPr>
            <p:ph idx="1" type="body"/>
          </p:nvPr>
        </p:nvSpPr>
        <p:spPr>
          <a:xfrm>
            <a:off x="1143000" y="2941575"/>
            <a:ext cx="5052900" cy="2569500"/>
          </a:xfrm>
          <a:prstGeom prst="rect">
            <a:avLst/>
          </a:prstGeom>
          <a:noFill/>
          <a:ln>
            <a:noFill/>
          </a:ln>
        </p:spPr>
        <p:txBody>
          <a:bodyPr anchorCtr="0" anchor="ctr" bIns="45700" lIns="91425" rIns="91425" tIns="45700">
            <a:noAutofit/>
          </a:bodyPr>
          <a:lstStyle/>
          <a:p>
            <a:pPr indent="-241300" lvl="0" marL="285750" marR="0" rtl="0" algn="l">
              <a:spcBef>
                <a:spcPts val="0"/>
              </a:spcBef>
              <a:spcAft>
                <a:spcPts val="0"/>
              </a:spcAft>
              <a:buClr>
                <a:schemeClr val="dk1"/>
              </a:buClr>
              <a:buSzPct val="61111"/>
              <a:buFont typeface="Arial"/>
              <a:buNone/>
            </a:pPr>
            <a:r>
              <a:rPr lang="en-US"/>
              <a:t>Min. : 7.118 </a:t>
            </a:r>
          </a:p>
          <a:p>
            <a:pPr indent="-241300" lvl="0" marL="285750" marR="0" rtl="0" algn="l">
              <a:spcBef>
                <a:spcPts val="0"/>
              </a:spcBef>
              <a:spcAft>
                <a:spcPts val="0"/>
              </a:spcAft>
              <a:buClr>
                <a:schemeClr val="dk1"/>
              </a:buClr>
              <a:buSzPct val="61111"/>
              <a:buFont typeface="Arial"/>
              <a:buNone/>
            </a:pPr>
            <a:r>
              <a:rPr lang="en-US"/>
              <a:t>1st Qu. : 18.160</a:t>
            </a:r>
          </a:p>
          <a:p>
            <a:pPr indent="-241300" lvl="0" marL="285750" marR="0" rtl="0" algn="l">
              <a:spcBef>
                <a:spcPts val="0"/>
              </a:spcBef>
              <a:spcAft>
                <a:spcPts val="0"/>
              </a:spcAft>
              <a:buClr>
                <a:schemeClr val="dk1"/>
              </a:buClr>
              <a:buSzPct val="61111"/>
              <a:buFont typeface="Arial"/>
              <a:buNone/>
            </a:pPr>
            <a:r>
              <a:rPr lang="en-US"/>
              <a:t>Median :   20.340 </a:t>
            </a:r>
          </a:p>
          <a:p>
            <a:pPr indent="-241300" lvl="0" marL="285750" marR="0" rtl="0" algn="l">
              <a:spcBef>
                <a:spcPts val="0"/>
              </a:spcBef>
              <a:spcAft>
                <a:spcPts val="0"/>
              </a:spcAft>
              <a:buClr>
                <a:schemeClr val="dk1"/>
              </a:buClr>
              <a:buSzPct val="61111"/>
              <a:buFont typeface="Arial"/>
              <a:buNone/>
            </a:pPr>
            <a:r>
              <a:rPr lang="en-US"/>
              <a:t>Mean : 19.660</a:t>
            </a:r>
          </a:p>
          <a:p>
            <a:pPr indent="-241300" lvl="0" marL="285750" marR="0" rtl="0" algn="l">
              <a:spcBef>
                <a:spcPts val="0"/>
              </a:spcBef>
              <a:spcAft>
                <a:spcPts val="0"/>
              </a:spcAft>
              <a:buClr>
                <a:schemeClr val="dk1"/>
              </a:buClr>
              <a:buSzPct val="61111"/>
              <a:buFont typeface="Arial"/>
              <a:buNone/>
            </a:pPr>
            <a:r>
              <a:rPr lang="en-US"/>
              <a:t>3rd Qu. : 21.900 </a:t>
            </a:r>
          </a:p>
          <a:p>
            <a:pPr indent="-241300" lvl="0" marL="285750" marR="0" rtl="0" algn="l">
              <a:spcBef>
                <a:spcPts val="0"/>
              </a:spcBef>
              <a:spcAft>
                <a:spcPts val="0"/>
              </a:spcAft>
              <a:buClr>
                <a:schemeClr val="dk1"/>
              </a:buClr>
              <a:buSzPct val="61111"/>
              <a:buFont typeface="Arial"/>
              <a:buNone/>
            </a:pPr>
            <a:r>
              <a:rPr lang="en-US"/>
              <a:t>Max. : 29.740</a:t>
            </a:r>
          </a:p>
          <a:p>
            <a:pPr indent="-241300" lvl="0" marL="285750" marR="0" rtl="0" algn="l">
              <a:spcBef>
                <a:spcPts val="0"/>
              </a:spcBef>
              <a:spcAft>
                <a:spcPts val="0"/>
              </a:spcAft>
              <a:buClr>
                <a:schemeClr val="dk1"/>
              </a:buClr>
              <a:buSzPct val="61111"/>
              <a:buFont typeface="Arial"/>
              <a:buNone/>
            </a:pPr>
            <a:r>
              <a:rPr lang="en-US"/>
              <a:t>      </a:t>
            </a:r>
          </a:p>
          <a:p>
            <a:pPr indent="-285750" lvl="0" marL="285750" marR="0" rtl="0" algn="l">
              <a:spcBef>
                <a:spcPts val="0"/>
              </a:spcBef>
              <a:spcAft>
                <a:spcPts val="0"/>
              </a:spcAft>
              <a:buClr>
                <a:schemeClr val="lt1"/>
              </a:buClr>
              <a:buSzPct val="100000"/>
              <a:buFont typeface="Arial"/>
              <a:buNone/>
            </a:pPr>
            <a:r>
              <a:t/>
            </a:r>
            <a:endParaRPr/>
          </a:p>
        </p:txBody>
      </p:sp>
      <p:pic>
        <p:nvPicPr>
          <p:cNvPr id="259" name="Shape 259"/>
          <p:cNvPicPr preferRelativeResize="0"/>
          <p:nvPr/>
        </p:nvPicPr>
        <p:blipFill rotWithShape="1">
          <a:blip r:embed="rId3">
            <a:alphaModFix/>
          </a:blip>
          <a:srcRect b="0" l="0" r="0" t="0"/>
          <a:stretch/>
        </p:blipFill>
        <p:spPr>
          <a:xfrm>
            <a:off x="3998925" y="2091075"/>
            <a:ext cx="6591900" cy="441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685800" y="609600"/>
            <a:ext cx="10131425" cy="14562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WHAT IS THE PERCENT OF DELAY ON AVERAGE OVER TIME (2003-2016)?</a:t>
            </a:r>
          </a:p>
        </p:txBody>
      </p:sp>
      <p:pic>
        <p:nvPicPr>
          <p:cNvPr id="265" name="Shape 265"/>
          <p:cNvPicPr preferRelativeResize="0"/>
          <p:nvPr/>
        </p:nvPicPr>
        <p:blipFill>
          <a:blip r:embed="rId3">
            <a:alphaModFix/>
          </a:blip>
          <a:stretch>
            <a:fillRect/>
          </a:stretch>
        </p:blipFill>
        <p:spPr>
          <a:xfrm>
            <a:off x="2178725" y="2273949"/>
            <a:ext cx="8135299" cy="4043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txBox="1"/>
          <p:nvPr>
            <p:ph type="title"/>
          </p:nvPr>
        </p:nvSpPr>
        <p:spPr>
          <a:xfrm>
            <a:off x="685800" y="609600"/>
            <a:ext cx="10131425" cy="14562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lang="en-US"/>
              <a:t>H</a:t>
            </a:r>
            <a:r>
              <a:rPr b="0" i="0" lang="en-US" sz="3600" u="none" cap="none" strike="noStrike">
                <a:solidFill>
                  <a:schemeClr val="lt1"/>
                </a:solidFill>
                <a:latin typeface="Calibri"/>
                <a:ea typeface="Calibri"/>
                <a:cs typeface="Calibri"/>
                <a:sym typeface="Calibri"/>
              </a:rPr>
              <a:t>OW LONG IS THE AVERAGE DELAY BY AIRLINE?</a:t>
            </a:r>
          </a:p>
        </p:txBody>
      </p:sp>
      <p:pic>
        <p:nvPicPr>
          <p:cNvPr id="271" name="Shape 271"/>
          <p:cNvPicPr preferRelativeResize="0"/>
          <p:nvPr>
            <p:ph idx="1" type="body"/>
          </p:nvPr>
        </p:nvPicPr>
        <p:blipFill rotWithShape="1">
          <a:blip r:embed="rId3">
            <a:alphaModFix/>
          </a:blip>
          <a:srcRect b="0" l="0" r="0" t="0"/>
          <a:stretch/>
        </p:blipFill>
        <p:spPr>
          <a:xfrm>
            <a:off x="685800" y="2065875"/>
            <a:ext cx="10563900" cy="4315200"/>
          </a:xfrm>
          <a:prstGeom prst="rect">
            <a:avLst/>
          </a:prstGeom>
          <a:noFill/>
          <a:ln>
            <a:noFill/>
          </a:ln>
        </p:spPr>
      </p:pic>
      <p:sp>
        <p:nvSpPr>
          <p:cNvPr id="272" name="Shape 272"/>
          <p:cNvSpPr txBox="1"/>
          <p:nvPr/>
        </p:nvSpPr>
        <p:spPr>
          <a:xfrm>
            <a:off x="1118325" y="3371450"/>
            <a:ext cx="1052400" cy="361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73" name="Shape 273"/>
          <p:cNvSpPr txBox="1"/>
          <p:nvPr/>
        </p:nvSpPr>
        <p:spPr>
          <a:xfrm>
            <a:off x="685800" y="2180975"/>
            <a:ext cx="723600" cy="361800"/>
          </a:xfrm>
          <a:prstGeom prst="rect">
            <a:avLst/>
          </a:prstGeom>
          <a:noFill/>
          <a:ln>
            <a:noFill/>
          </a:ln>
        </p:spPr>
        <p:txBody>
          <a:bodyPr anchorCtr="0" anchor="t" bIns="91425" lIns="91425" rIns="91425" tIns="91425">
            <a:noAutofit/>
          </a:bodyPr>
          <a:lstStyle/>
          <a:p>
            <a:pPr lvl="0">
              <a:spcBef>
                <a:spcPts val="0"/>
              </a:spcBef>
              <a:buNone/>
            </a:pPr>
            <a:r>
              <a:rPr lang="en-US">
                <a:solidFill>
                  <a:srgbClr val="999999"/>
                </a:solidFill>
              </a:rPr>
              <a:t>Min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685800" y="609600"/>
            <a:ext cx="10131425" cy="14562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HAVE THE CAUSES OF DELAY CHANGED OVER TIME?</a:t>
            </a:r>
          </a:p>
        </p:txBody>
      </p:sp>
      <p:pic>
        <p:nvPicPr>
          <p:cNvPr id="279" name="Shape 279"/>
          <p:cNvPicPr preferRelativeResize="0"/>
          <p:nvPr/>
        </p:nvPicPr>
        <p:blipFill>
          <a:blip r:embed="rId3">
            <a:alphaModFix/>
          </a:blip>
          <a:stretch>
            <a:fillRect/>
          </a:stretch>
        </p:blipFill>
        <p:spPr>
          <a:xfrm>
            <a:off x="6197624" y="2251775"/>
            <a:ext cx="5769550" cy="3466549"/>
          </a:xfrm>
          <a:prstGeom prst="rect">
            <a:avLst/>
          </a:prstGeom>
          <a:noFill/>
          <a:ln>
            <a:noFill/>
          </a:ln>
        </p:spPr>
      </p:pic>
      <p:pic>
        <p:nvPicPr>
          <p:cNvPr id="280" name="Shape 280"/>
          <p:cNvPicPr preferRelativeResize="0"/>
          <p:nvPr/>
        </p:nvPicPr>
        <p:blipFill>
          <a:blip r:embed="rId4">
            <a:alphaModFix/>
          </a:blip>
          <a:stretch>
            <a:fillRect/>
          </a:stretch>
        </p:blipFill>
        <p:spPr>
          <a:xfrm>
            <a:off x="277549" y="2253325"/>
            <a:ext cx="5757625" cy="3466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685800" y="609600"/>
            <a:ext cx="10131425" cy="14562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WHICH CAUSE OF DELAY RESULTS IN LONGER DELAY TIME?</a:t>
            </a:r>
          </a:p>
        </p:txBody>
      </p:sp>
      <p:sp>
        <p:nvSpPr>
          <p:cNvPr id="286" name="Shape 286"/>
          <p:cNvSpPr txBox="1"/>
          <p:nvPr>
            <p:ph idx="1" type="body"/>
          </p:nvPr>
        </p:nvSpPr>
        <p:spPr>
          <a:xfrm>
            <a:off x="685800" y="2628075"/>
            <a:ext cx="4983300" cy="31632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None/>
            </a:pPr>
            <a:r>
              <a:t/>
            </a:r>
            <a:endParaRPr b="0" i="0" sz="1800" u="none" cap="none" strike="noStrike">
              <a:solidFill>
                <a:schemeClr val="lt1"/>
              </a:solidFill>
              <a:latin typeface="Calibri"/>
              <a:ea typeface="Calibri"/>
              <a:cs typeface="Calibri"/>
              <a:sym typeface="Calibri"/>
            </a:endParaRPr>
          </a:p>
          <a:p>
            <a:pPr indent="-285750" lvl="0" marL="285750" marR="0" rtl="0" algn="l">
              <a:spcBef>
                <a:spcPts val="1000"/>
              </a:spcBef>
              <a:spcAft>
                <a:spcPts val="0"/>
              </a:spcAft>
              <a:buClr>
                <a:schemeClr val="lt1"/>
              </a:buClr>
              <a:buSzPct val="100000"/>
              <a:buFont typeface="Arial"/>
              <a:buChar char="•"/>
            </a:pPr>
            <a:r>
              <a:rPr b="0" i="0" lang="en-US" sz="1800" u="none" cap="none" strike="noStrike">
                <a:solidFill>
                  <a:schemeClr val="lt1"/>
                </a:solidFill>
                <a:latin typeface="Calibri"/>
                <a:ea typeface="Calibri"/>
                <a:cs typeface="Calibri"/>
                <a:sym typeface="Calibri"/>
              </a:rPr>
              <a:t>Look at individual causes and relation to minutes of delay.  Delay time is more costly for an airline.  Number of delays may not equal more delays in minutes.  </a:t>
            </a:r>
          </a:p>
          <a:p>
            <a:pPr indent="-285750" lvl="0" marL="285750" marR="0" rtl="0" algn="l">
              <a:spcBef>
                <a:spcPts val="1000"/>
              </a:spcBef>
              <a:spcAft>
                <a:spcPts val="0"/>
              </a:spcAft>
              <a:buClr>
                <a:schemeClr val="lt1"/>
              </a:buClr>
              <a:buSzPct val="100000"/>
              <a:buFont typeface="Arial"/>
              <a:buChar char="•"/>
            </a:pPr>
            <a:r>
              <a:rPr b="0" i="0" lang="en-US" sz="1800" u="none" cap="none" strike="noStrike">
                <a:solidFill>
                  <a:schemeClr val="lt1"/>
                </a:solidFill>
                <a:latin typeface="Calibri"/>
                <a:ea typeface="Calibri"/>
                <a:cs typeface="Calibri"/>
                <a:sym typeface="Calibri"/>
              </a:rPr>
              <a:t>Is there a correlation between the cause of delay and number minutes delayed?</a:t>
            </a:r>
          </a:p>
          <a:p>
            <a:pPr indent="-285750" lvl="0" marL="285750" marR="0" rtl="0" algn="l">
              <a:spcBef>
                <a:spcPts val="1000"/>
              </a:spcBef>
              <a:spcAft>
                <a:spcPts val="0"/>
              </a:spcAft>
              <a:buClr>
                <a:schemeClr val="lt1"/>
              </a:buClr>
              <a:buSzPct val="100000"/>
              <a:buFont typeface="Arial"/>
              <a:buChar char="•"/>
            </a:pPr>
            <a:r>
              <a:rPr b="0" i="0" lang="en-US" sz="1800" u="none" cap="none" strike="noStrike">
                <a:solidFill>
                  <a:schemeClr val="lt1"/>
                </a:solidFill>
                <a:latin typeface="Calibri"/>
                <a:ea typeface="Calibri"/>
                <a:cs typeface="Calibri"/>
                <a:sym typeface="Calibri"/>
              </a:rPr>
              <a:t>i.e. If there is a weather delay, how many minutes would the aircraft be delayed?</a:t>
            </a:r>
          </a:p>
        </p:txBody>
      </p:sp>
      <p:pic>
        <p:nvPicPr>
          <p:cNvPr id="287" name="Shape 287"/>
          <p:cNvPicPr preferRelativeResize="0"/>
          <p:nvPr/>
        </p:nvPicPr>
        <p:blipFill>
          <a:blip r:embed="rId3">
            <a:alphaModFix/>
          </a:blip>
          <a:stretch>
            <a:fillRect/>
          </a:stretch>
        </p:blipFill>
        <p:spPr>
          <a:xfrm>
            <a:off x="5669099" y="2447312"/>
            <a:ext cx="6099174" cy="3372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pic>
        <p:nvPicPr>
          <p:cNvPr id="293" name="Shape 293"/>
          <p:cNvPicPr preferRelativeResize="0"/>
          <p:nvPr/>
        </p:nvPicPr>
        <p:blipFill>
          <a:blip r:embed="rId3">
            <a:alphaModFix/>
          </a:blip>
          <a:stretch>
            <a:fillRect/>
          </a:stretch>
        </p:blipFill>
        <p:spPr>
          <a:xfrm>
            <a:off x="213900" y="1777425"/>
            <a:ext cx="5587019" cy="3372249"/>
          </a:xfrm>
          <a:prstGeom prst="rect">
            <a:avLst/>
          </a:prstGeom>
          <a:noFill/>
          <a:ln>
            <a:noFill/>
          </a:ln>
        </p:spPr>
      </p:pic>
      <p:pic>
        <p:nvPicPr>
          <p:cNvPr id="294" name="Shape 294"/>
          <p:cNvPicPr preferRelativeResize="0"/>
          <p:nvPr/>
        </p:nvPicPr>
        <p:blipFill>
          <a:blip r:embed="rId4">
            <a:alphaModFix/>
          </a:blip>
          <a:stretch>
            <a:fillRect/>
          </a:stretch>
        </p:blipFill>
        <p:spPr>
          <a:xfrm>
            <a:off x="5866725" y="1777424"/>
            <a:ext cx="6184400" cy="3372239"/>
          </a:xfrm>
          <a:prstGeom prst="rect">
            <a:avLst/>
          </a:prstGeom>
          <a:noFill/>
          <a:ln>
            <a:noFill/>
          </a:ln>
        </p:spPr>
      </p:pic>
      <p:sp>
        <p:nvSpPr>
          <p:cNvPr id="295" name="Shape 295"/>
          <p:cNvSpPr txBox="1"/>
          <p:nvPr>
            <p:ph type="title"/>
          </p:nvPr>
        </p:nvSpPr>
        <p:spPr>
          <a:xfrm>
            <a:off x="523600" y="321225"/>
            <a:ext cx="10131300" cy="14562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lang="en-US"/>
              <a:t>How have the causes of delay changed over time</a:t>
            </a:r>
            <a:r>
              <a:rPr b="0" i="0" lang="en-US" sz="3600" u="none" cap="none" strike="noStrike">
                <a:solidFill>
                  <a:schemeClr val="lt1"/>
                </a:solidFill>
              </a:rPr>
              <a:t>?</a:t>
            </a:r>
          </a:p>
        </p:txBody>
      </p:sp>
      <p:sp>
        <p:nvSpPr>
          <p:cNvPr id="296" name="Shape 296"/>
          <p:cNvSpPr txBox="1"/>
          <p:nvPr/>
        </p:nvSpPr>
        <p:spPr>
          <a:xfrm>
            <a:off x="1583612" y="5266800"/>
            <a:ext cx="2847600" cy="495600"/>
          </a:xfrm>
          <a:prstGeom prst="rect">
            <a:avLst/>
          </a:prstGeom>
          <a:noFill/>
          <a:ln>
            <a:noFill/>
          </a:ln>
        </p:spPr>
        <p:txBody>
          <a:bodyPr anchorCtr="0" anchor="t" bIns="91425" lIns="91425" rIns="91425" tIns="91425">
            <a:noAutofit/>
          </a:bodyPr>
          <a:lstStyle/>
          <a:p>
            <a:pPr indent="0" lvl="0" marL="914400">
              <a:spcBef>
                <a:spcPts val="0"/>
              </a:spcBef>
              <a:buNone/>
            </a:pPr>
            <a:r>
              <a:rPr b="1" lang="en-US">
                <a:solidFill>
                  <a:srgbClr val="FFFFFF"/>
                </a:solidFill>
              </a:rPr>
              <a:t>variability</a:t>
            </a:r>
          </a:p>
        </p:txBody>
      </p:sp>
      <p:sp>
        <p:nvSpPr>
          <p:cNvPr id="297" name="Shape 297"/>
          <p:cNvSpPr txBox="1"/>
          <p:nvPr/>
        </p:nvSpPr>
        <p:spPr>
          <a:xfrm>
            <a:off x="6953950" y="5266800"/>
            <a:ext cx="3514500" cy="594900"/>
          </a:xfrm>
          <a:prstGeom prst="rect">
            <a:avLst/>
          </a:prstGeom>
          <a:noFill/>
          <a:ln>
            <a:noFill/>
          </a:ln>
        </p:spPr>
        <p:txBody>
          <a:bodyPr anchorCtr="0" anchor="t" bIns="91425" lIns="91425" rIns="91425" tIns="91425">
            <a:noAutofit/>
          </a:bodyPr>
          <a:lstStyle/>
          <a:p>
            <a:pPr indent="0" lvl="0" marL="1828800">
              <a:spcBef>
                <a:spcPts val="0"/>
              </a:spcBef>
              <a:buNone/>
            </a:pPr>
            <a:r>
              <a:rPr b="1" lang="en-US">
                <a:solidFill>
                  <a:srgbClr val="FFFFFF"/>
                </a:solidFill>
              </a:rPr>
              <a:t>stable</a:t>
            </a:r>
          </a:p>
        </p:txBody>
      </p:sp>
      <p:sp>
        <p:nvSpPr>
          <p:cNvPr id="298" name="Shape 298"/>
          <p:cNvSpPr txBox="1"/>
          <p:nvPr/>
        </p:nvSpPr>
        <p:spPr>
          <a:xfrm>
            <a:off x="5866725" y="1874850"/>
            <a:ext cx="591900" cy="213900"/>
          </a:xfrm>
          <a:prstGeom prst="rect">
            <a:avLst/>
          </a:prstGeom>
          <a:noFill/>
          <a:ln>
            <a:noFill/>
          </a:ln>
        </p:spPr>
        <p:txBody>
          <a:bodyPr anchorCtr="0" anchor="t" bIns="91425" lIns="91425" rIns="91425" tIns="91425">
            <a:noAutofit/>
          </a:bodyPr>
          <a:lstStyle/>
          <a:p>
            <a:pPr lvl="0">
              <a:spcBef>
                <a:spcPts val="0"/>
              </a:spcBef>
              <a:buNone/>
            </a:pPr>
            <a:r>
              <a:rPr lang="en-US">
                <a:solidFill>
                  <a:srgbClr val="999999"/>
                </a:solidFill>
              </a:rPr>
              <a:t>Min</a:t>
            </a:r>
          </a:p>
        </p:txBody>
      </p:sp>
      <p:sp>
        <p:nvSpPr>
          <p:cNvPr id="299" name="Shape 299"/>
          <p:cNvSpPr txBox="1"/>
          <p:nvPr/>
        </p:nvSpPr>
        <p:spPr>
          <a:xfrm>
            <a:off x="11459225" y="4424000"/>
            <a:ext cx="591900" cy="213900"/>
          </a:xfrm>
          <a:prstGeom prst="rect">
            <a:avLst/>
          </a:prstGeom>
          <a:noFill/>
          <a:ln>
            <a:noFill/>
          </a:ln>
        </p:spPr>
        <p:txBody>
          <a:bodyPr anchorCtr="0" anchor="t" bIns="91425" lIns="91425" rIns="91425" tIns="91425">
            <a:noAutofit/>
          </a:bodyPr>
          <a:lstStyle/>
          <a:p>
            <a:pPr lvl="0">
              <a:spcBef>
                <a:spcPts val="0"/>
              </a:spcBef>
              <a:buNone/>
            </a:pPr>
            <a:r>
              <a:rPr lang="en-US">
                <a:solidFill>
                  <a:srgbClr val="999999"/>
                </a:solidFill>
              </a:rPr>
              <a:t>Year</a:t>
            </a:r>
          </a:p>
        </p:txBody>
      </p:sp>
      <p:sp>
        <p:nvSpPr>
          <p:cNvPr id="300" name="Shape 300"/>
          <p:cNvSpPr txBox="1"/>
          <p:nvPr/>
        </p:nvSpPr>
        <p:spPr>
          <a:xfrm>
            <a:off x="5049650" y="4424000"/>
            <a:ext cx="591900" cy="213900"/>
          </a:xfrm>
          <a:prstGeom prst="rect">
            <a:avLst/>
          </a:prstGeom>
          <a:noFill/>
          <a:ln>
            <a:noFill/>
          </a:ln>
        </p:spPr>
        <p:txBody>
          <a:bodyPr anchorCtr="0" anchor="t" bIns="91425" lIns="91425" rIns="91425" tIns="91425">
            <a:noAutofit/>
          </a:bodyPr>
          <a:lstStyle/>
          <a:p>
            <a:pPr lvl="0" rtl="0">
              <a:spcBef>
                <a:spcPts val="0"/>
              </a:spcBef>
              <a:buNone/>
            </a:pPr>
            <a:r>
              <a:rPr lang="en-US">
                <a:solidFill>
                  <a:srgbClr val="999999"/>
                </a:solidFill>
              </a:rPr>
              <a:t>Year</a:t>
            </a:r>
          </a:p>
        </p:txBody>
      </p:sp>
      <p:sp>
        <p:nvSpPr>
          <p:cNvPr id="301" name="Shape 301"/>
          <p:cNvSpPr txBox="1"/>
          <p:nvPr/>
        </p:nvSpPr>
        <p:spPr>
          <a:xfrm>
            <a:off x="657850" y="5762400"/>
            <a:ext cx="6496200" cy="865200"/>
          </a:xfrm>
          <a:prstGeom prst="rect">
            <a:avLst/>
          </a:prstGeom>
          <a:noFill/>
          <a:ln>
            <a:noFill/>
          </a:ln>
        </p:spPr>
        <p:txBody>
          <a:bodyPr anchorCtr="0" anchor="t" bIns="91425" lIns="91425" rIns="91425" tIns="91425">
            <a:noAutofit/>
          </a:bodyPr>
          <a:lstStyle/>
          <a:p>
            <a:pPr lvl="0">
              <a:spcBef>
                <a:spcPts val="0"/>
              </a:spcBef>
              <a:buNone/>
            </a:pPr>
            <a:r>
              <a:rPr b="1" lang="en-US" sz="1800">
                <a:solidFill>
                  <a:srgbClr val="FFFFFF"/>
                </a:solidFill>
              </a:rPr>
              <a:t>Airline </a:t>
            </a:r>
            <a:r>
              <a:rPr b="1" lang="en-US" sz="1800">
                <a:solidFill>
                  <a:srgbClr val="FFFFFF"/>
                </a:solidFill>
              </a:rPr>
              <a:t>efficiency </a:t>
            </a:r>
            <a:r>
              <a:rPr b="1" lang="en-US" sz="1800">
                <a:solidFill>
                  <a:srgbClr val="FFFFFF"/>
                </a:solidFill>
              </a:rPr>
              <a:t>has </a:t>
            </a:r>
            <a:r>
              <a:rPr b="1" lang="en-US" sz="1800">
                <a:solidFill>
                  <a:srgbClr val="FFFFFF"/>
                </a:solidFill>
              </a:rPr>
              <a:t>increased between 2007 and 2010?</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54" name="Shape 154"/>
        <p:cNvGrpSpPr/>
        <p:nvPr/>
      </p:nvGrpSpPr>
      <p:grpSpPr>
        <a:xfrm>
          <a:off x="0" y="0"/>
          <a:ext cx="0" cy="0"/>
          <a:chOff x="0" y="0"/>
          <a:chExt cx="0" cy="0"/>
        </a:xfrm>
      </p:grpSpPr>
      <p:graphicFrame>
        <p:nvGraphicFramePr>
          <p:cNvPr id="155" name="Shape 155"/>
          <p:cNvGraphicFramePr/>
          <p:nvPr/>
        </p:nvGraphicFramePr>
        <p:xfrm>
          <a:off x="190325" y="1000459"/>
          <a:ext cx="3000000" cy="3000000"/>
        </p:xfrm>
        <a:graphic>
          <a:graphicData uri="http://schemas.openxmlformats.org/drawingml/2006/table">
            <a:tbl>
              <a:tblPr>
                <a:noFill/>
                <a:tableStyleId>{9E5B9263-24FF-43B0-ADAC-B64E1C7ADA6A}</a:tableStyleId>
              </a:tblPr>
              <a:tblGrid>
                <a:gridCol w="2646950"/>
                <a:gridCol w="2646950"/>
              </a:tblGrid>
              <a:tr h="783875">
                <a:tc>
                  <a:txBody>
                    <a:bodyPr>
                      <a:noAutofit/>
                    </a:bodyPr>
                    <a:lstStyle/>
                    <a:p>
                      <a:pPr lvl="0" rtl="0" algn="ctr">
                        <a:spcBef>
                          <a:spcPts val="0"/>
                        </a:spcBef>
                        <a:buNone/>
                      </a:pPr>
                      <a:r>
                        <a:rPr b="1" lang="en-US" sz="3600" u="sng">
                          <a:solidFill>
                            <a:srgbClr val="FFFFFF"/>
                          </a:solidFill>
                          <a:latin typeface="Times New Roman"/>
                          <a:ea typeface="Times New Roman"/>
                          <a:cs typeface="Times New Roman"/>
                          <a:sym typeface="Times New Roman"/>
                        </a:rPr>
                        <a:t>TEAM 1</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b="1" lang="en-US" sz="3600" u="sng">
                          <a:solidFill>
                            <a:srgbClr val="FFFFFF"/>
                          </a:solidFill>
                          <a:latin typeface="Times New Roman"/>
                          <a:ea typeface="Times New Roman"/>
                          <a:cs typeface="Times New Roman"/>
                          <a:sym typeface="Times New Roman"/>
                        </a:rPr>
                        <a:t>TEAM 2</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91500">
                <a:tc>
                  <a:txBody>
                    <a:bodyPr>
                      <a:noAutofit/>
                    </a:bodyPr>
                    <a:lstStyle/>
                    <a:p>
                      <a:pPr lvl="0" rtl="0" algn="ctr">
                        <a:spcBef>
                          <a:spcPts val="0"/>
                        </a:spcBef>
                        <a:buNone/>
                      </a:pPr>
                      <a:r>
                        <a:rPr lang="en-US" sz="1800">
                          <a:solidFill>
                            <a:srgbClr val="FFFFFF"/>
                          </a:solidFill>
                        </a:rPr>
                        <a:t>MATT MANGANEL</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lang="en-US" sz="1800">
                          <a:solidFill>
                            <a:srgbClr val="FFFFFF"/>
                          </a:solidFill>
                        </a:rPr>
                        <a:t>JANET BERRY</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91500">
                <a:tc>
                  <a:txBody>
                    <a:bodyPr>
                      <a:noAutofit/>
                    </a:bodyPr>
                    <a:lstStyle/>
                    <a:p>
                      <a:pPr lvl="0" rtl="0" algn="ctr">
                        <a:spcBef>
                          <a:spcPts val="0"/>
                        </a:spcBef>
                        <a:buNone/>
                      </a:pPr>
                      <a:r>
                        <a:rPr lang="en-US" sz="1800">
                          <a:solidFill>
                            <a:srgbClr val="FFFFFF"/>
                          </a:solidFill>
                        </a:rPr>
                        <a:t>WENDY GONG</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lang="en-US" sz="1800">
                          <a:solidFill>
                            <a:srgbClr val="FFFFFF"/>
                          </a:solidFill>
                        </a:rPr>
                        <a:t>JAMES PAK</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91500">
                <a:tc>
                  <a:txBody>
                    <a:bodyPr>
                      <a:noAutofit/>
                    </a:bodyPr>
                    <a:lstStyle/>
                    <a:p>
                      <a:pPr lvl="0" rtl="0" algn="ctr">
                        <a:spcBef>
                          <a:spcPts val="0"/>
                        </a:spcBef>
                        <a:buNone/>
                      </a:pPr>
                      <a:r>
                        <a:rPr lang="en-US" sz="1800">
                          <a:solidFill>
                            <a:srgbClr val="FFFFFF"/>
                          </a:solidFill>
                        </a:rPr>
                        <a:t>JONATHAN JACKSON</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lang="en-US" sz="1800">
                          <a:solidFill>
                            <a:srgbClr val="FFFFFF"/>
                          </a:solidFill>
                        </a:rPr>
                        <a:t>GEORGE BUIUC</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91500">
                <a:tc>
                  <a:txBody>
                    <a:bodyPr>
                      <a:noAutofit/>
                    </a:bodyPr>
                    <a:lstStyle/>
                    <a:p>
                      <a:pPr lvl="0" rtl="0" algn="ctr">
                        <a:spcBef>
                          <a:spcPts val="0"/>
                        </a:spcBef>
                        <a:buNone/>
                      </a:pPr>
                      <a:r>
                        <a:rPr lang="en-US" sz="1800">
                          <a:solidFill>
                            <a:srgbClr val="FFFFFF"/>
                          </a:solidFill>
                        </a:rPr>
                        <a:t>JAVIER FLORES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lang="en-US" sz="1800">
                          <a:solidFill>
                            <a:srgbClr val="FFFFFF"/>
                          </a:solidFill>
                        </a:rPr>
                        <a:t>JINWOO SEOL</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91500">
                <a:tc>
                  <a:txBody>
                    <a:bodyPr>
                      <a:noAutofit/>
                    </a:bodyPr>
                    <a:lstStyle/>
                    <a:p>
                      <a:pPr lvl="0" rtl="0" algn="ctr">
                        <a:spcBef>
                          <a:spcPts val="0"/>
                        </a:spcBef>
                        <a:buNone/>
                      </a:pPr>
                      <a:r>
                        <a:rPr lang="en-US" sz="1800">
                          <a:solidFill>
                            <a:srgbClr val="FFFFFF"/>
                          </a:solidFill>
                        </a:rPr>
                        <a:t>KEVIN OWUSU</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lang="en-US" sz="1800">
                          <a:solidFill>
                            <a:srgbClr val="FFFFFF"/>
                          </a:solidFill>
                        </a:rPr>
                        <a:t>JASON NIETO</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791500">
                <a:tc>
                  <a:txBody>
                    <a:bodyPr>
                      <a:noAutofit/>
                    </a:bodyPr>
                    <a:lstStyle/>
                    <a:p>
                      <a:pPr lvl="0" rtl="0" algn="ctr">
                        <a:spcBef>
                          <a:spcPts val="0"/>
                        </a:spcBef>
                        <a:buNone/>
                      </a:pPr>
                      <a:r>
                        <a:rPr lang="en-US" sz="1800">
                          <a:solidFill>
                            <a:srgbClr val="FFFFFF"/>
                          </a:solidFill>
                        </a:rPr>
                        <a:t>VINCENT COBBLAH</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lang="en-US" sz="1800">
                          <a:solidFill>
                            <a:srgbClr val="FFFFFF"/>
                          </a:solidFill>
                        </a:rPr>
                        <a:t>ARMANI WILLIS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685800" y="609600"/>
            <a:ext cx="10131425" cy="14562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HOW HAS LENGTH OF DELAY CHANGED OVER TIME?</a:t>
            </a:r>
          </a:p>
        </p:txBody>
      </p:sp>
      <p:pic>
        <p:nvPicPr>
          <p:cNvPr id="307" name="Shape 307"/>
          <p:cNvPicPr preferRelativeResize="0"/>
          <p:nvPr/>
        </p:nvPicPr>
        <p:blipFill>
          <a:blip r:embed="rId3">
            <a:alphaModFix/>
          </a:blip>
          <a:stretch>
            <a:fillRect/>
          </a:stretch>
        </p:blipFill>
        <p:spPr>
          <a:xfrm>
            <a:off x="2014249" y="2065874"/>
            <a:ext cx="6706425" cy="4029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656175" y="2075"/>
            <a:ext cx="10131300" cy="1456200"/>
          </a:xfrm>
          <a:prstGeom prst="rect">
            <a:avLst/>
          </a:prstGeom>
        </p:spPr>
        <p:txBody>
          <a:bodyPr anchorCtr="0" anchor="ctr" bIns="91425" lIns="91425" rIns="91425" tIns="91425">
            <a:noAutofit/>
          </a:bodyPr>
          <a:lstStyle/>
          <a:p>
            <a:pPr lvl="0">
              <a:spcBef>
                <a:spcPts val="0"/>
              </a:spcBef>
              <a:buNone/>
            </a:pPr>
            <a:r>
              <a:rPr lang="en-US"/>
              <a:t>Carrier Graph by Category</a:t>
            </a:r>
          </a:p>
        </p:txBody>
      </p:sp>
      <p:sp>
        <p:nvSpPr>
          <p:cNvPr id="314" name="Shape 314"/>
          <p:cNvSpPr txBox="1"/>
          <p:nvPr>
            <p:ph idx="1" type="body"/>
          </p:nvPr>
        </p:nvSpPr>
        <p:spPr>
          <a:xfrm>
            <a:off x="685800" y="2142066"/>
            <a:ext cx="10131300" cy="3649200"/>
          </a:xfrm>
          <a:prstGeom prst="rect">
            <a:avLst/>
          </a:prstGeom>
        </p:spPr>
        <p:txBody>
          <a:bodyPr anchorCtr="0" anchor="ctr" bIns="91425" lIns="91425" rIns="91425" tIns="91425">
            <a:noAutofit/>
          </a:bodyPr>
          <a:lstStyle/>
          <a:p>
            <a:pPr lvl="0">
              <a:spcBef>
                <a:spcPts val="0"/>
              </a:spcBef>
              <a:buNone/>
            </a:pPr>
            <a:r>
              <a:t/>
            </a:r>
            <a:endParaRPr/>
          </a:p>
        </p:txBody>
      </p:sp>
      <p:pic>
        <p:nvPicPr>
          <p:cNvPr descr="carrier totals.png" id="315" name="Shape 315"/>
          <p:cNvPicPr preferRelativeResize="0"/>
          <p:nvPr/>
        </p:nvPicPr>
        <p:blipFill>
          <a:blip r:embed="rId3">
            <a:alphaModFix/>
          </a:blip>
          <a:stretch>
            <a:fillRect/>
          </a:stretch>
        </p:blipFill>
        <p:spPr>
          <a:xfrm>
            <a:off x="1152700" y="1052275"/>
            <a:ext cx="9827074" cy="5665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Clr>
                <a:schemeClr val="lt1"/>
              </a:buClr>
              <a:buSzPct val="25000"/>
              <a:buFont typeface="Calibri"/>
              <a:buNone/>
            </a:pPr>
            <a:r>
              <a:rPr lang="en-US"/>
              <a:t>RAW DATA: SOURCE &amp; DESCRIPTION</a:t>
            </a:r>
          </a:p>
        </p:txBody>
      </p:sp>
      <p:sp>
        <p:nvSpPr>
          <p:cNvPr id="322" name="Shape 322"/>
          <p:cNvSpPr txBox="1"/>
          <p:nvPr>
            <p:ph idx="1" type="body"/>
          </p:nvPr>
        </p:nvSpPr>
        <p:spPr>
          <a:xfrm>
            <a:off x="742849" y="2550575"/>
            <a:ext cx="10905900" cy="3649200"/>
          </a:xfrm>
          <a:prstGeom prst="rect">
            <a:avLst/>
          </a:prstGeom>
        </p:spPr>
        <p:txBody>
          <a:bodyPr anchorCtr="0" anchor="ctr" bIns="91425" lIns="91425" rIns="91425" tIns="91425">
            <a:noAutofit/>
          </a:bodyPr>
          <a:lstStyle/>
          <a:p>
            <a:pPr indent="-355600" lvl="0" marL="457200" rtl="0">
              <a:lnSpc>
                <a:spcPct val="150000"/>
              </a:lnSpc>
              <a:spcBef>
                <a:spcPts val="0"/>
              </a:spcBef>
              <a:buClr>
                <a:srgbClr val="FFFFFF"/>
              </a:buClr>
              <a:buSzPct val="100000"/>
              <a:buFont typeface="Cambria"/>
            </a:pPr>
            <a:r>
              <a:rPr lang="en-US" sz="2000">
                <a:solidFill>
                  <a:srgbClr val="FFFFFF"/>
                </a:solidFill>
                <a:latin typeface="Cambria"/>
                <a:ea typeface="Cambria"/>
                <a:cs typeface="Cambria"/>
                <a:sym typeface="Cambria"/>
              </a:rPr>
              <a:t>Taken from the Bureau of Transportation Statistics, under RITA(Research and Innovate Technology Administration), a unit of the USDOT </a:t>
            </a:r>
          </a:p>
          <a:p>
            <a:pPr indent="-355600" lvl="0" marL="457200" rtl="0">
              <a:lnSpc>
                <a:spcPct val="150000"/>
              </a:lnSpc>
              <a:spcBef>
                <a:spcPts val="0"/>
              </a:spcBef>
              <a:buClr>
                <a:srgbClr val="FFFFFF"/>
              </a:buClr>
              <a:buSzPct val="100000"/>
              <a:buFont typeface="Cambria"/>
            </a:pPr>
            <a:r>
              <a:rPr lang="en-US" sz="2000">
                <a:solidFill>
                  <a:srgbClr val="FFFFFF"/>
                </a:solidFill>
                <a:latin typeface="Cambria"/>
                <a:ea typeface="Cambria"/>
                <a:cs typeface="Cambria"/>
                <a:sym typeface="Cambria"/>
              </a:rPr>
              <a:t>Data consists of flight arrival and departure details for all commercial flights within the USA, in 2008</a:t>
            </a:r>
          </a:p>
          <a:p>
            <a:pPr indent="-355600" lvl="0" marL="457200" rtl="0">
              <a:lnSpc>
                <a:spcPct val="150000"/>
              </a:lnSpc>
              <a:spcBef>
                <a:spcPts val="0"/>
              </a:spcBef>
              <a:buClr>
                <a:srgbClr val="FFFFFF"/>
              </a:buClr>
              <a:buSzPct val="100000"/>
              <a:buFont typeface="Cambria"/>
            </a:pPr>
            <a:r>
              <a:rPr lang="en-US" sz="2000">
                <a:solidFill>
                  <a:srgbClr val="FFFFFF"/>
                </a:solidFill>
                <a:latin typeface="Cambria"/>
                <a:ea typeface="Cambria"/>
                <a:cs typeface="Cambria"/>
                <a:sym typeface="Cambria"/>
              </a:rPr>
              <a:t>29 variables </a:t>
            </a:r>
          </a:p>
          <a:p>
            <a:pPr indent="-355600" lvl="0" marL="457200" rtl="0">
              <a:lnSpc>
                <a:spcPct val="150000"/>
              </a:lnSpc>
              <a:spcBef>
                <a:spcPts val="0"/>
              </a:spcBef>
              <a:buClr>
                <a:srgbClr val="FFFFFF"/>
              </a:buClr>
              <a:buSzPct val="100000"/>
              <a:buFont typeface="Cambria"/>
            </a:pPr>
            <a:r>
              <a:rPr lang="en-US" sz="2000">
                <a:solidFill>
                  <a:srgbClr val="FFFFFF"/>
                </a:solidFill>
                <a:latin typeface="Cambria"/>
                <a:ea typeface="Cambria"/>
                <a:cs typeface="Cambria"/>
                <a:sym typeface="Cambria"/>
              </a:rPr>
              <a:t>Over 7 million observations, 673 MB </a:t>
            </a:r>
          </a:p>
          <a:p>
            <a:pPr indent="-355600" lvl="0" marL="457200" rtl="0">
              <a:lnSpc>
                <a:spcPct val="150000"/>
              </a:lnSpc>
              <a:spcBef>
                <a:spcPts val="0"/>
              </a:spcBef>
              <a:buClr>
                <a:srgbClr val="FFFFFF"/>
              </a:buClr>
              <a:buSzPct val="100000"/>
              <a:buFont typeface="Cambria"/>
            </a:pPr>
            <a:r>
              <a:rPr lang="en-US" sz="2000">
                <a:solidFill>
                  <a:srgbClr val="FFFFFF"/>
                </a:solidFill>
                <a:latin typeface="Cambria"/>
                <a:ea typeface="Cambria"/>
                <a:cs typeface="Cambria"/>
                <a:sym typeface="Cambria"/>
              </a:rPr>
              <a:t>Only 1 million observations used </a:t>
            </a:r>
          </a:p>
          <a:p>
            <a:pPr indent="0" lvl="0" marL="0" rtl="0">
              <a:lnSpc>
                <a:spcPct val="150000"/>
              </a:lnSpc>
              <a:spcBef>
                <a:spcPts val="0"/>
              </a:spcBef>
              <a:buNone/>
            </a:pPr>
            <a:r>
              <a:t/>
            </a:r>
            <a:endParaRPr sz="2000">
              <a:solidFill>
                <a:srgbClr val="FFFFFF"/>
              </a:solidFill>
              <a:latin typeface="Cambria"/>
              <a:ea typeface="Cambria"/>
              <a:cs typeface="Cambria"/>
              <a:sym typeface="Cambria"/>
            </a:endParaRPr>
          </a:p>
          <a:p>
            <a:pPr indent="-355600" lvl="0" marL="457200" rtl="0">
              <a:lnSpc>
                <a:spcPct val="150000"/>
              </a:lnSpc>
              <a:spcBef>
                <a:spcPts val="0"/>
              </a:spcBef>
              <a:buClr>
                <a:srgbClr val="FFFFFF"/>
              </a:buClr>
              <a:buSzPct val="100000"/>
              <a:buFont typeface="Cambria"/>
            </a:pPr>
            <a:r>
              <a:rPr lang="en-US" sz="2000">
                <a:solidFill>
                  <a:srgbClr val="FFFFFF"/>
                </a:solidFill>
                <a:latin typeface="Cambria"/>
                <a:ea typeface="Cambria"/>
                <a:cs typeface="Cambria"/>
                <a:sym typeface="Cambria"/>
              </a:rPr>
              <a:t>http://stat-computing.org/dataexpo/2009/the-data.html</a:t>
            </a:r>
          </a:p>
        </p:txBody>
      </p:sp>
      <p:pic>
        <p:nvPicPr>
          <p:cNvPr descr="plane.jpg" id="323" name="Shape 323"/>
          <p:cNvPicPr preferRelativeResize="0"/>
          <p:nvPr/>
        </p:nvPicPr>
        <p:blipFill>
          <a:blip r:embed="rId3">
            <a:alphaModFix/>
          </a:blip>
          <a:stretch>
            <a:fillRect/>
          </a:stretch>
        </p:blipFill>
        <p:spPr>
          <a:xfrm>
            <a:off x="7699500" y="3474550"/>
            <a:ext cx="4206249" cy="2410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ph type="title"/>
          </p:nvPr>
        </p:nvSpPr>
        <p:spPr>
          <a:xfrm>
            <a:off x="533400" y="304800"/>
            <a:ext cx="10131300" cy="1456200"/>
          </a:xfrm>
          <a:prstGeom prst="rect">
            <a:avLst/>
          </a:prstGeom>
        </p:spPr>
        <p:txBody>
          <a:bodyPr anchorCtr="0" anchor="ctr" bIns="91425" lIns="91425" rIns="91425" tIns="91425">
            <a:noAutofit/>
          </a:bodyPr>
          <a:lstStyle/>
          <a:p>
            <a:pPr lvl="0">
              <a:spcBef>
                <a:spcPts val="0"/>
              </a:spcBef>
              <a:buNone/>
            </a:pPr>
            <a:r>
              <a:rPr lang="en-US"/>
              <a:t>Analysis Tools, Graphs and Models </a:t>
            </a:r>
          </a:p>
        </p:txBody>
      </p:sp>
      <p:pic>
        <p:nvPicPr>
          <p:cNvPr descr="https://upload.wikimedia.org/wikipedia/en/f/f0/RStudio_logo.png" id="330" name="Shape 330"/>
          <p:cNvPicPr preferRelativeResize="0"/>
          <p:nvPr/>
        </p:nvPicPr>
        <p:blipFill>
          <a:blip r:embed="rId3">
            <a:alphaModFix/>
          </a:blip>
          <a:stretch>
            <a:fillRect/>
          </a:stretch>
        </p:blipFill>
        <p:spPr>
          <a:xfrm>
            <a:off x="4309025" y="1837375"/>
            <a:ext cx="2884851" cy="1010875"/>
          </a:xfrm>
          <a:prstGeom prst="rect">
            <a:avLst/>
          </a:prstGeom>
          <a:noFill/>
          <a:ln>
            <a:noFill/>
          </a:ln>
        </p:spPr>
      </p:pic>
      <p:pic>
        <p:nvPicPr>
          <p:cNvPr descr="https://lh3.ggpht.com/GkNfqm17WFuzaIR87_oz690ErF63hL08Ngj73QtDxyWlCOF80d2gWd2GHrPLJJ-YmHYS=w300" id="331" name="Shape 331"/>
          <p:cNvPicPr preferRelativeResize="0"/>
          <p:nvPr/>
        </p:nvPicPr>
        <p:blipFill>
          <a:blip r:embed="rId4">
            <a:alphaModFix/>
          </a:blip>
          <a:stretch>
            <a:fillRect/>
          </a:stretch>
        </p:blipFill>
        <p:spPr>
          <a:xfrm>
            <a:off x="1385574" y="3716950"/>
            <a:ext cx="1705824" cy="1705824"/>
          </a:xfrm>
          <a:prstGeom prst="rect">
            <a:avLst/>
          </a:prstGeom>
          <a:noFill/>
          <a:ln>
            <a:noFill/>
          </a:ln>
        </p:spPr>
      </p:pic>
      <p:sp>
        <p:nvSpPr>
          <p:cNvPr id="332" name="Shape 332"/>
          <p:cNvSpPr/>
          <p:nvPr/>
        </p:nvSpPr>
        <p:spPr>
          <a:xfrm>
            <a:off x="6728425" y="3142525"/>
            <a:ext cx="4171800" cy="27528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33" name="Shape 333"/>
          <p:cNvPicPr preferRelativeResize="0"/>
          <p:nvPr/>
        </p:nvPicPr>
        <p:blipFill>
          <a:blip r:embed="rId5">
            <a:alphaModFix/>
          </a:blip>
          <a:stretch>
            <a:fillRect/>
          </a:stretch>
        </p:blipFill>
        <p:spPr>
          <a:xfrm>
            <a:off x="6730800" y="3134300"/>
            <a:ext cx="4171950" cy="2752725"/>
          </a:xfrm>
          <a:prstGeom prst="rect">
            <a:avLst/>
          </a:prstGeom>
          <a:noFill/>
          <a:ln cap="flat" cmpd="sng" w="9525">
            <a:solidFill>
              <a:srgbClr val="FFFFFF"/>
            </a:solidFill>
            <a:prstDash val="solid"/>
            <a:round/>
            <a:headEnd len="med" w="med" type="none"/>
            <a:tailEnd len="med" w="med" type="none"/>
          </a:ln>
        </p:spPr>
      </p:pic>
      <p:sp>
        <p:nvSpPr>
          <p:cNvPr id="334" name="Shape 334"/>
          <p:cNvSpPr txBox="1"/>
          <p:nvPr/>
        </p:nvSpPr>
        <p:spPr>
          <a:xfrm>
            <a:off x="7425225" y="5943700"/>
            <a:ext cx="2478300" cy="540600"/>
          </a:xfrm>
          <a:prstGeom prst="rect">
            <a:avLst/>
          </a:prstGeom>
          <a:noFill/>
          <a:ln>
            <a:noFill/>
          </a:ln>
        </p:spPr>
        <p:txBody>
          <a:bodyPr anchorCtr="0" anchor="t" bIns="91425" lIns="91425" rIns="91425" tIns="91425">
            <a:noAutofit/>
          </a:bodyPr>
          <a:lstStyle/>
          <a:p>
            <a:pPr lvl="0">
              <a:spcBef>
                <a:spcPts val="0"/>
              </a:spcBef>
              <a:buNone/>
            </a:pPr>
            <a:r>
              <a:rPr b="1" lang="en-US">
                <a:solidFill>
                  <a:srgbClr val="FFFFFF"/>
                </a:solidFill>
              </a:rPr>
              <a:t>Regression Analysis</a:t>
            </a:r>
          </a:p>
        </p:txBody>
      </p:sp>
      <p:sp>
        <p:nvSpPr>
          <p:cNvPr id="335" name="Shape 335"/>
          <p:cNvSpPr txBox="1"/>
          <p:nvPr/>
        </p:nvSpPr>
        <p:spPr>
          <a:xfrm>
            <a:off x="1688825" y="5504200"/>
            <a:ext cx="1705800" cy="675300"/>
          </a:xfrm>
          <a:prstGeom prst="rect">
            <a:avLst/>
          </a:prstGeom>
          <a:noFill/>
          <a:ln>
            <a:noFill/>
          </a:ln>
        </p:spPr>
        <p:txBody>
          <a:bodyPr anchorCtr="0" anchor="t" bIns="91425" lIns="91425" rIns="91425" tIns="91425">
            <a:noAutofit/>
          </a:bodyPr>
          <a:lstStyle/>
          <a:p>
            <a:pPr lvl="0" rtl="0">
              <a:spcBef>
                <a:spcPts val="0"/>
              </a:spcBef>
              <a:buNone/>
            </a:pPr>
            <a:r>
              <a:rPr lang="en-US" sz="1800">
                <a:solidFill>
                  <a:srgbClr val="FFFFFF"/>
                </a:solidFill>
              </a:rPr>
              <a:t>MS Excel</a:t>
            </a:r>
          </a:p>
        </p:txBody>
      </p:sp>
      <p:pic>
        <p:nvPicPr>
          <p:cNvPr descr="https://upload.wikimedia.org/wikipedia/en/4/4c/Sublime_Text_Logo.png" id="336" name="Shape 336"/>
          <p:cNvPicPr preferRelativeResize="0"/>
          <p:nvPr/>
        </p:nvPicPr>
        <p:blipFill>
          <a:blip r:embed="rId6">
            <a:alphaModFix/>
          </a:blip>
          <a:stretch>
            <a:fillRect/>
          </a:stretch>
        </p:blipFill>
        <p:spPr>
          <a:xfrm>
            <a:off x="4296150" y="3586100"/>
            <a:ext cx="1566174" cy="1566174"/>
          </a:xfrm>
          <a:prstGeom prst="rect">
            <a:avLst/>
          </a:prstGeom>
          <a:noFill/>
          <a:ln>
            <a:noFill/>
          </a:ln>
        </p:spPr>
      </p:pic>
      <p:sp>
        <p:nvSpPr>
          <p:cNvPr id="337" name="Shape 337"/>
          <p:cNvSpPr txBox="1"/>
          <p:nvPr/>
        </p:nvSpPr>
        <p:spPr>
          <a:xfrm>
            <a:off x="4506050" y="5133700"/>
            <a:ext cx="1705800" cy="675300"/>
          </a:xfrm>
          <a:prstGeom prst="rect">
            <a:avLst/>
          </a:prstGeom>
          <a:noFill/>
          <a:ln>
            <a:noFill/>
          </a:ln>
        </p:spPr>
        <p:txBody>
          <a:bodyPr anchorCtr="0" anchor="t" bIns="91425" lIns="91425" rIns="91425" tIns="91425">
            <a:noAutofit/>
          </a:bodyPr>
          <a:lstStyle/>
          <a:p>
            <a:pPr lvl="0" rtl="0">
              <a:spcBef>
                <a:spcPts val="0"/>
              </a:spcBef>
              <a:buNone/>
            </a:pPr>
            <a:r>
              <a:rPr lang="en-US" sz="1800">
                <a:solidFill>
                  <a:srgbClr val="FFFFFF"/>
                </a:solidFill>
              </a:rPr>
              <a:t>Sublime 3</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None/>
            </a:pPr>
            <a:r>
              <a:rPr lang="en-US"/>
              <a:t>Cleaning the Data </a:t>
            </a:r>
          </a:p>
        </p:txBody>
      </p:sp>
      <p:sp>
        <p:nvSpPr>
          <p:cNvPr id="344" name="Shape 344"/>
          <p:cNvSpPr txBox="1"/>
          <p:nvPr>
            <p:ph idx="1" type="body"/>
          </p:nvPr>
        </p:nvSpPr>
        <p:spPr>
          <a:xfrm>
            <a:off x="685800" y="2142066"/>
            <a:ext cx="10131300" cy="3649200"/>
          </a:xfrm>
          <a:prstGeom prst="rect">
            <a:avLst/>
          </a:prstGeom>
        </p:spPr>
        <p:txBody>
          <a:bodyPr anchorCtr="0" anchor="ctr" bIns="91425" lIns="91425" rIns="91425" tIns="91425">
            <a:noAutofit/>
          </a:bodyPr>
          <a:lstStyle/>
          <a:p>
            <a:pPr indent="-381000" lvl="0" marL="457200">
              <a:spcBef>
                <a:spcPts val="0"/>
              </a:spcBef>
              <a:buSzPct val="100000"/>
            </a:pPr>
            <a:r>
              <a:rPr lang="en-US" sz="2400"/>
              <a:t>Removing NAs</a:t>
            </a:r>
          </a:p>
          <a:p>
            <a:pPr indent="-381000" lvl="0" marL="457200" rtl="0">
              <a:spcBef>
                <a:spcPts val="0"/>
              </a:spcBef>
              <a:buSzPct val="100000"/>
            </a:pPr>
            <a:r>
              <a:rPr lang="en-US" sz="2400"/>
              <a:t>Adding binary variables</a:t>
            </a:r>
          </a:p>
          <a:p>
            <a:pPr indent="-381000" lvl="1" marL="914400" rtl="0">
              <a:spcBef>
                <a:spcPts val="0"/>
              </a:spcBef>
              <a:buSzPct val="100000"/>
            </a:pPr>
            <a:r>
              <a:rPr lang="en-US" sz="2400"/>
              <a:t>Delayed on arrival</a:t>
            </a:r>
          </a:p>
          <a:p>
            <a:pPr indent="-381000" lvl="1" marL="914400" rtl="0">
              <a:spcBef>
                <a:spcPts val="0"/>
              </a:spcBef>
              <a:buSzPct val="100000"/>
            </a:pPr>
            <a:r>
              <a:rPr lang="en-US" sz="2400"/>
              <a:t>Delayed on departure</a:t>
            </a:r>
          </a:p>
          <a:p>
            <a:pPr indent="0" lvl="0" marL="0" rtl="0">
              <a:spcBef>
                <a:spcPts val="0"/>
              </a:spcBef>
              <a:buNone/>
            </a:pPr>
            <a:r>
              <a:t/>
            </a:r>
            <a:endParaRPr sz="2400"/>
          </a:p>
          <a:p>
            <a:pPr indent="0" lvl="0" marL="0">
              <a:spcBef>
                <a:spcPts val="0"/>
              </a:spcBef>
              <a:buNone/>
            </a:pPr>
            <a:r>
              <a:t/>
            </a:r>
            <a:endParaRPr/>
          </a:p>
          <a:p>
            <a:pPr indent="0" lvl="0" marL="114300">
              <a:spcBef>
                <a:spcPts val="0"/>
              </a:spcBef>
              <a:buNone/>
            </a:pPr>
            <a:r>
              <a:t/>
            </a:r>
            <a:endParaRPr/>
          </a:p>
        </p:txBody>
      </p:sp>
      <p:pic>
        <p:nvPicPr>
          <p:cNvPr id="345" name="Shape 345"/>
          <p:cNvPicPr preferRelativeResize="0"/>
          <p:nvPr/>
        </p:nvPicPr>
        <p:blipFill>
          <a:blip r:embed="rId3">
            <a:alphaModFix/>
          </a:blip>
          <a:stretch>
            <a:fillRect/>
          </a:stretch>
        </p:blipFill>
        <p:spPr>
          <a:xfrm>
            <a:off x="5010951" y="2289000"/>
            <a:ext cx="5392725" cy="2703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None/>
            </a:pPr>
            <a:r>
              <a:rPr lang="en-US"/>
              <a:t>Research Question</a:t>
            </a:r>
          </a:p>
        </p:txBody>
      </p:sp>
      <p:sp>
        <p:nvSpPr>
          <p:cNvPr id="352" name="Shape 352"/>
          <p:cNvSpPr txBox="1"/>
          <p:nvPr>
            <p:ph idx="1" type="body"/>
          </p:nvPr>
        </p:nvSpPr>
        <p:spPr>
          <a:xfrm>
            <a:off x="685800" y="2065791"/>
            <a:ext cx="10131300" cy="3649200"/>
          </a:xfrm>
          <a:prstGeom prst="rect">
            <a:avLst/>
          </a:prstGeom>
        </p:spPr>
        <p:txBody>
          <a:bodyPr anchorCtr="0" anchor="ctr" bIns="91425" lIns="91425" rIns="91425" tIns="91425">
            <a:noAutofit/>
          </a:bodyPr>
          <a:lstStyle/>
          <a:p>
            <a:pPr indent="0" lvl="0" marL="0">
              <a:spcBef>
                <a:spcPts val="0"/>
              </a:spcBef>
              <a:buNone/>
            </a:pPr>
            <a:r>
              <a:rPr lang="en-US" sz="3000"/>
              <a:t>What factors impact the amount of delay for an airport?</a:t>
            </a:r>
          </a:p>
          <a:p>
            <a:pPr lvl="0">
              <a:spcBef>
                <a:spcPts val="0"/>
              </a:spcBef>
              <a:buNone/>
            </a:pPr>
            <a:r>
              <a:t/>
            </a:r>
            <a:endParaRPr sz="2000"/>
          </a:p>
          <a:p>
            <a:pPr indent="-355600" lvl="0" marL="457200" rtl="0">
              <a:lnSpc>
                <a:spcPct val="150000"/>
              </a:lnSpc>
              <a:spcBef>
                <a:spcPts val="0"/>
              </a:spcBef>
              <a:spcAft>
                <a:spcPts val="0"/>
              </a:spcAft>
              <a:buClr>
                <a:srgbClr val="F3F3F3"/>
              </a:buClr>
              <a:buSzPct val="100000"/>
            </a:pPr>
            <a:r>
              <a:rPr lang="en-US" sz="2000">
                <a:solidFill>
                  <a:srgbClr val="F3F3F3"/>
                </a:solidFill>
              </a:rPr>
              <a:t>Total weather delay for each airport </a:t>
            </a:r>
          </a:p>
          <a:p>
            <a:pPr indent="-355600" lvl="0" marL="457200" rtl="0">
              <a:lnSpc>
                <a:spcPct val="150000"/>
              </a:lnSpc>
              <a:spcBef>
                <a:spcPts val="0"/>
              </a:spcBef>
              <a:spcAft>
                <a:spcPts val="0"/>
              </a:spcAft>
              <a:buClr>
                <a:srgbClr val="FFFFFF"/>
              </a:buClr>
              <a:buSzPct val="100000"/>
            </a:pPr>
            <a:r>
              <a:rPr lang="en-US" sz="2000">
                <a:solidFill>
                  <a:srgbClr val="FFFFFF"/>
                </a:solidFill>
              </a:rPr>
              <a:t>Total arrival delay for each airport </a:t>
            </a:r>
          </a:p>
          <a:p>
            <a:pPr indent="-355600" lvl="0" marL="457200">
              <a:lnSpc>
                <a:spcPct val="150000"/>
              </a:lnSpc>
              <a:spcBef>
                <a:spcPts val="0"/>
              </a:spcBef>
              <a:spcAft>
                <a:spcPts val="0"/>
              </a:spcAft>
              <a:buClr>
                <a:srgbClr val="FFFFFF"/>
              </a:buClr>
              <a:buSzPct val="100000"/>
            </a:pPr>
            <a:r>
              <a:rPr lang="en-US" sz="2000">
                <a:solidFill>
                  <a:srgbClr val="FFFFFF"/>
                </a:solidFill>
              </a:rPr>
              <a:t>Average arrival delay per flight for each airport</a:t>
            </a:r>
          </a:p>
        </p:txBody>
      </p:sp>
      <p:pic>
        <p:nvPicPr>
          <p:cNvPr id="353" name="Shape 353"/>
          <p:cNvPicPr preferRelativeResize="0"/>
          <p:nvPr/>
        </p:nvPicPr>
        <p:blipFill>
          <a:blip r:embed="rId3">
            <a:alphaModFix/>
          </a:blip>
          <a:stretch>
            <a:fillRect/>
          </a:stretch>
        </p:blipFill>
        <p:spPr>
          <a:xfrm>
            <a:off x="6700775" y="3345675"/>
            <a:ext cx="3149799" cy="23693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762000" y="685800"/>
            <a:ext cx="10131300" cy="1456200"/>
          </a:xfrm>
          <a:prstGeom prst="rect">
            <a:avLst/>
          </a:prstGeom>
        </p:spPr>
        <p:txBody>
          <a:bodyPr anchorCtr="0" anchor="ctr" bIns="91425" lIns="91425" rIns="91425" tIns="91425">
            <a:noAutofit/>
          </a:bodyPr>
          <a:lstStyle/>
          <a:p>
            <a:pPr indent="-69850" lvl="0" marL="914400">
              <a:lnSpc>
                <a:spcPct val="107916"/>
              </a:lnSpc>
              <a:spcBef>
                <a:spcPts val="0"/>
              </a:spcBef>
              <a:buClr>
                <a:schemeClr val="dk1"/>
              </a:buClr>
              <a:buSzPct val="30555"/>
              <a:buFont typeface="Arial"/>
              <a:buNone/>
            </a:pPr>
            <a:r>
              <a:rPr lang="en-US">
                <a:solidFill>
                  <a:srgbClr val="FFFFFF"/>
                </a:solidFill>
              </a:rPr>
              <a:t>Total Weather Delay For Each Airport </a:t>
            </a:r>
          </a:p>
        </p:txBody>
      </p:sp>
      <p:sp>
        <p:nvSpPr>
          <p:cNvPr id="360" name="Shape 360"/>
          <p:cNvSpPr txBox="1"/>
          <p:nvPr>
            <p:ph idx="1" type="body"/>
          </p:nvPr>
        </p:nvSpPr>
        <p:spPr>
          <a:xfrm>
            <a:off x="885550" y="1739675"/>
            <a:ext cx="10670100" cy="2703600"/>
          </a:xfrm>
          <a:prstGeom prst="rect">
            <a:avLst/>
          </a:prstGeom>
        </p:spPr>
        <p:txBody>
          <a:bodyPr anchorCtr="0" anchor="ctr" bIns="91425" lIns="91425" rIns="91425" tIns="91425">
            <a:noAutofit/>
          </a:bodyPr>
          <a:lstStyle/>
          <a:p>
            <a:pPr indent="-69850" lvl="0" marL="0">
              <a:spcBef>
                <a:spcPts val="0"/>
              </a:spcBef>
              <a:spcAft>
                <a:spcPts val="0"/>
              </a:spcAft>
              <a:buClr>
                <a:schemeClr val="dk1"/>
              </a:buClr>
              <a:buSzPct val="45833"/>
              <a:buFont typeface="Arial"/>
              <a:buNone/>
            </a:pPr>
            <a:r>
              <a:rPr lang="en-US" sz="2400">
                <a:solidFill>
                  <a:srgbClr val="FFFFFF"/>
                </a:solidFill>
                <a:latin typeface="Cambria"/>
                <a:ea typeface="Cambria"/>
                <a:cs typeface="Cambria"/>
                <a:sym typeface="Cambria"/>
              </a:rPr>
              <a:t>Does the latitude of an airport impact the total amount of delay due to weather?</a:t>
            </a:r>
          </a:p>
        </p:txBody>
      </p:sp>
      <p:pic>
        <p:nvPicPr>
          <p:cNvPr id="361" name="Shape 361"/>
          <p:cNvPicPr preferRelativeResize="0"/>
          <p:nvPr/>
        </p:nvPicPr>
        <p:blipFill>
          <a:blip r:embed="rId3">
            <a:alphaModFix/>
          </a:blip>
          <a:stretch>
            <a:fillRect/>
          </a:stretch>
        </p:blipFill>
        <p:spPr>
          <a:xfrm>
            <a:off x="1645449" y="3839049"/>
            <a:ext cx="3637800" cy="2567875"/>
          </a:xfrm>
          <a:prstGeom prst="rect">
            <a:avLst/>
          </a:prstGeom>
          <a:noFill/>
          <a:ln>
            <a:noFill/>
          </a:ln>
        </p:spPr>
      </p:pic>
      <p:pic>
        <p:nvPicPr>
          <p:cNvPr id="362" name="Shape 362"/>
          <p:cNvPicPr preferRelativeResize="0"/>
          <p:nvPr/>
        </p:nvPicPr>
        <p:blipFill rotWithShape="1">
          <a:blip r:embed="rId4">
            <a:alphaModFix/>
          </a:blip>
          <a:srcRect b="8748" l="24647" r="0" t="17489"/>
          <a:stretch/>
        </p:blipFill>
        <p:spPr>
          <a:xfrm>
            <a:off x="5876525" y="3839050"/>
            <a:ext cx="4639949" cy="2567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None/>
            </a:pPr>
            <a:r>
              <a:t/>
            </a:r>
            <a:endParaRPr/>
          </a:p>
        </p:txBody>
      </p:sp>
      <p:sp>
        <p:nvSpPr>
          <p:cNvPr id="369" name="Shape 369"/>
          <p:cNvSpPr txBox="1"/>
          <p:nvPr>
            <p:ph idx="1" type="body"/>
          </p:nvPr>
        </p:nvSpPr>
        <p:spPr>
          <a:xfrm>
            <a:off x="685800" y="2142066"/>
            <a:ext cx="10131300" cy="3649200"/>
          </a:xfrm>
          <a:prstGeom prst="rect">
            <a:avLst/>
          </a:prstGeom>
        </p:spPr>
        <p:txBody>
          <a:bodyPr anchorCtr="0" anchor="ctr" bIns="91425" lIns="91425" rIns="91425" tIns="91425">
            <a:noAutofit/>
          </a:bodyPr>
          <a:lstStyle/>
          <a:p>
            <a:pPr lvl="0">
              <a:spcBef>
                <a:spcPts val="0"/>
              </a:spcBef>
              <a:buNone/>
            </a:pPr>
            <a:r>
              <a:t/>
            </a:r>
            <a:endParaRPr/>
          </a:p>
        </p:txBody>
      </p:sp>
      <p:pic>
        <p:nvPicPr>
          <p:cNvPr descr="TotalWeatherDelay.png" id="370" name="Shape 370"/>
          <p:cNvPicPr preferRelativeResize="0"/>
          <p:nvPr/>
        </p:nvPicPr>
        <p:blipFill>
          <a:blip r:embed="rId3">
            <a:alphaModFix/>
          </a:blip>
          <a:stretch>
            <a:fillRect/>
          </a:stretch>
        </p:blipFill>
        <p:spPr>
          <a:xfrm>
            <a:off x="0" y="0"/>
            <a:ext cx="12192000" cy="6858000"/>
          </a:xfrm>
          <a:prstGeom prst="rect">
            <a:avLst/>
          </a:prstGeom>
          <a:noFill/>
          <a:ln>
            <a:noFill/>
          </a:ln>
        </p:spPr>
      </p:pic>
      <p:sp>
        <p:nvSpPr>
          <p:cNvPr id="371" name="Shape 371"/>
          <p:cNvSpPr txBox="1"/>
          <p:nvPr/>
        </p:nvSpPr>
        <p:spPr>
          <a:xfrm>
            <a:off x="8628000" y="349275"/>
            <a:ext cx="2336400" cy="577500"/>
          </a:xfrm>
          <a:prstGeom prst="rect">
            <a:avLst/>
          </a:prstGeom>
          <a:noFill/>
          <a:ln>
            <a:noFill/>
          </a:ln>
        </p:spPr>
        <p:txBody>
          <a:bodyPr anchorCtr="0" anchor="t" bIns="91425" lIns="91425" rIns="91425" tIns="91425">
            <a:noAutofit/>
          </a:bodyPr>
          <a:lstStyle/>
          <a:p>
            <a:pPr lvl="0">
              <a:spcBef>
                <a:spcPts val="0"/>
              </a:spcBef>
              <a:buNone/>
            </a:pPr>
            <a:r>
              <a:rPr b="1" lang="en-US" sz="1800">
                <a:solidFill>
                  <a:srgbClr val="FFFFFF"/>
                </a:solidFill>
                <a:latin typeface="Cambria"/>
                <a:ea typeface="Cambria"/>
                <a:cs typeface="Cambria"/>
                <a:sym typeface="Cambria"/>
              </a:rPr>
              <a:t>Top 20 Airports</a:t>
            </a:r>
          </a:p>
        </p:txBody>
      </p:sp>
      <p:sp>
        <p:nvSpPr>
          <p:cNvPr id="372" name="Shape 372"/>
          <p:cNvSpPr txBox="1"/>
          <p:nvPr/>
        </p:nvSpPr>
        <p:spPr>
          <a:xfrm rot="-5402143">
            <a:off x="-621001" y="3090067"/>
            <a:ext cx="1443600" cy="3531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Minutes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x="0" y="0"/>
          <a:ext cx="0" cy="0"/>
          <a:chOff x="0" y="0"/>
          <a:chExt cx="0" cy="0"/>
        </a:xfrm>
      </p:grpSpPr>
      <p:sp>
        <p:nvSpPr>
          <p:cNvPr id="378" name="Shape 378"/>
          <p:cNvSpPr txBox="1"/>
          <p:nvPr>
            <p:ph type="title"/>
          </p:nvPr>
        </p:nvSpPr>
        <p:spPr>
          <a:xfrm>
            <a:off x="685800" y="312875"/>
            <a:ext cx="10131300" cy="1456200"/>
          </a:xfrm>
          <a:prstGeom prst="rect">
            <a:avLst/>
          </a:prstGeom>
        </p:spPr>
        <p:txBody>
          <a:bodyPr anchorCtr="0" anchor="ctr" bIns="91425" lIns="91425" rIns="91425" tIns="91425">
            <a:noAutofit/>
          </a:bodyPr>
          <a:lstStyle/>
          <a:p>
            <a:pPr lvl="0">
              <a:spcBef>
                <a:spcPts val="0"/>
              </a:spcBef>
              <a:buNone/>
            </a:pPr>
            <a:r>
              <a:rPr lang="en-US"/>
              <a:t>Latitude Vs. Total Weather Delay </a:t>
            </a:r>
          </a:p>
        </p:txBody>
      </p:sp>
      <p:sp>
        <p:nvSpPr>
          <p:cNvPr id="379" name="Shape 379"/>
          <p:cNvSpPr txBox="1"/>
          <p:nvPr>
            <p:ph idx="1" type="body"/>
          </p:nvPr>
        </p:nvSpPr>
        <p:spPr>
          <a:xfrm>
            <a:off x="528975" y="2142075"/>
            <a:ext cx="5687400" cy="4329600"/>
          </a:xfrm>
          <a:prstGeom prst="rect">
            <a:avLst/>
          </a:prstGeom>
        </p:spPr>
        <p:txBody>
          <a:bodyPr anchorCtr="0" anchor="ctr" bIns="91425" lIns="91425" rIns="91425" tIns="91425">
            <a:noAutofit/>
          </a:bodyPr>
          <a:lstStyle/>
          <a:p>
            <a:pPr lvl="0">
              <a:spcBef>
                <a:spcPts val="0"/>
              </a:spcBef>
              <a:buClr>
                <a:schemeClr val="dk1"/>
              </a:buClr>
              <a:buSzPct val="61111"/>
              <a:buFont typeface="Arial"/>
              <a:buNone/>
            </a:pPr>
            <a:r>
              <a:rPr lang="en-US"/>
              <a:t>Residuals: </a:t>
            </a:r>
          </a:p>
          <a:p>
            <a:pPr lvl="0">
              <a:spcBef>
                <a:spcPts val="0"/>
              </a:spcBef>
              <a:buClr>
                <a:schemeClr val="dk1"/>
              </a:buClr>
              <a:buSzPct val="61111"/>
              <a:buFont typeface="Arial"/>
              <a:buNone/>
            </a:pPr>
            <a:r>
              <a:rPr lang="en-US"/>
              <a:t>  Min 	1Q 	Median 	3Q    Max</a:t>
            </a:r>
          </a:p>
          <a:p>
            <a:pPr lvl="0" rtl="0">
              <a:spcBef>
                <a:spcPts val="0"/>
              </a:spcBef>
              <a:buClr>
                <a:schemeClr val="dk1"/>
              </a:buClr>
              <a:buSzPct val="61111"/>
              <a:buFont typeface="Arial"/>
              <a:buNone/>
            </a:pPr>
            <a:r>
              <a:rPr lang="en-US"/>
              <a:t> -3106  -2690  -2082   -440 10096</a:t>
            </a:r>
            <a:r>
              <a:rPr lang="en-US"/>
              <a:t>7</a:t>
            </a:r>
          </a:p>
          <a:p>
            <a:pPr lvl="0">
              <a:spcBef>
                <a:spcPts val="0"/>
              </a:spcBef>
              <a:buClr>
                <a:schemeClr val="dk1"/>
              </a:buClr>
              <a:buSzPct val="61111"/>
              <a:buFont typeface="Arial"/>
              <a:buNone/>
            </a:pPr>
            <a:r>
              <a:rPr lang="en-US"/>
              <a:t>Coefficients:    </a:t>
            </a:r>
          </a:p>
          <a:p>
            <a:pPr lvl="0">
              <a:spcBef>
                <a:spcPts val="0"/>
              </a:spcBef>
              <a:buClr>
                <a:schemeClr val="dk1"/>
              </a:buClr>
              <a:buSzPct val="61111"/>
              <a:buFont typeface="Arial"/>
              <a:buNone/>
            </a:pPr>
            <a:r>
              <a:rPr lang="en-US"/>
              <a:t>        	Estimate Std. Error t value Pr(&gt;|t|)</a:t>
            </a:r>
          </a:p>
          <a:p>
            <a:pPr lvl="0">
              <a:spcBef>
                <a:spcPts val="0"/>
              </a:spcBef>
              <a:buClr>
                <a:schemeClr val="dk1"/>
              </a:buClr>
              <a:buSzPct val="61111"/>
              <a:buFont typeface="Arial"/>
              <a:buNone/>
            </a:pPr>
            <a:r>
              <a:rPr lang="en-US"/>
              <a:t>(Intercept) 3262.829   2410.796   1.353	0.177</a:t>
            </a:r>
          </a:p>
          <a:p>
            <a:pPr lvl="0" rtl="0">
              <a:spcBef>
                <a:spcPts val="0"/>
              </a:spcBef>
              <a:buClr>
                <a:schemeClr val="dk1"/>
              </a:buClr>
              <a:buSzPct val="61111"/>
              <a:buFont typeface="Arial"/>
              <a:buNone/>
            </a:pPr>
            <a:r>
              <a:rPr lang="en-US"/>
              <a:t>Lat           -8.869 	61.411  -0.144    0.885</a:t>
            </a:r>
          </a:p>
          <a:p>
            <a:pPr lvl="0">
              <a:spcBef>
                <a:spcPts val="0"/>
              </a:spcBef>
              <a:buClr>
                <a:schemeClr val="dk1"/>
              </a:buClr>
              <a:buSzPct val="61111"/>
              <a:buFont typeface="Arial"/>
              <a:buNone/>
            </a:pPr>
            <a:r>
              <a:rPr lang="en-US"/>
              <a:t>Residual standard error: 8750 on 285 degrees of freedom</a:t>
            </a:r>
          </a:p>
          <a:p>
            <a:pPr lvl="0">
              <a:spcBef>
                <a:spcPts val="0"/>
              </a:spcBef>
              <a:buClr>
                <a:schemeClr val="dk1"/>
              </a:buClr>
              <a:buSzPct val="61111"/>
              <a:buFont typeface="Arial"/>
              <a:buNone/>
            </a:pPr>
            <a:r>
              <a:rPr lang="en-US"/>
              <a:t>Multiple R-squared:  7.318e-05, Adjusted R-squared:  -0.003435</a:t>
            </a:r>
          </a:p>
          <a:p>
            <a:pPr lvl="0">
              <a:spcBef>
                <a:spcPts val="0"/>
              </a:spcBef>
              <a:buClr>
                <a:schemeClr val="dk1"/>
              </a:buClr>
              <a:buSzPct val="61111"/>
              <a:buFont typeface="Arial"/>
              <a:buNone/>
            </a:pPr>
            <a:r>
              <a:rPr lang="en-US"/>
              <a:t>F-statistic: 0.02086 on 1 and 285 DF,  p-value: 0.8853</a:t>
            </a:r>
          </a:p>
          <a:p>
            <a:pPr lvl="0">
              <a:spcBef>
                <a:spcPts val="0"/>
              </a:spcBef>
              <a:buNone/>
            </a:pPr>
            <a:r>
              <a:t/>
            </a:r>
            <a:endParaRPr/>
          </a:p>
        </p:txBody>
      </p:sp>
      <p:pic>
        <p:nvPicPr>
          <p:cNvPr descr="LatVSSumOfWeatherDelay.png" id="380" name="Shape 380"/>
          <p:cNvPicPr preferRelativeResize="0"/>
          <p:nvPr/>
        </p:nvPicPr>
        <p:blipFill>
          <a:blip r:embed="rId3">
            <a:alphaModFix/>
          </a:blip>
          <a:stretch>
            <a:fillRect/>
          </a:stretch>
        </p:blipFill>
        <p:spPr>
          <a:xfrm>
            <a:off x="6216375" y="1461525"/>
            <a:ext cx="5943600" cy="5010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sp>
        <p:nvSpPr>
          <p:cNvPr id="386" name="Shape 386"/>
          <p:cNvSpPr txBox="1"/>
          <p:nvPr>
            <p:ph type="title"/>
          </p:nvPr>
        </p:nvSpPr>
        <p:spPr>
          <a:xfrm>
            <a:off x="685800" y="609600"/>
            <a:ext cx="10131300" cy="1456200"/>
          </a:xfrm>
          <a:prstGeom prst="rect">
            <a:avLst/>
          </a:prstGeom>
        </p:spPr>
        <p:txBody>
          <a:bodyPr anchorCtr="0" anchor="ctr" bIns="91425" lIns="91425" rIns="91425" tIns="91425">
            <a:noAutofit/>
          </a:bodyPr>
          <a:lstStyle/>
          <a:p>
            <a:pPr indent="-69850" lvl="0" marL="914400">
              <a:lnSpc>
                <a:spcPct val="107916"/>
              </a:lnSpc>
              <a:spcBef>
                <a:spcPts val="0"/>
              </a:spcBef>
              <a:buClr>
                <a:schemeClr val="dk1"/>
              </a:buClr>
              <a:buSzPct val="30555"/>
              <a:buFont typeface="Arial"/>
              <a:buNone/>
            </a:pPr>
            <a:r>
              <a:rPr lang="en-US">
                <a:solidFill>
                  <a:srgbClr val="FFFFFF"/>
                </a:solidFill>
              </a:rPr>
              <a:t>Total Arrival Delay For Each Airport </a:t>
            </a:r>
          </a:p>
          <a:p>
            <a:pPr lvl="0">
              <a:spcBef>
                <a:spcPts val="0"/>
              </a:spcBef>
              <a:buNone/>
            </a:pPr>
            <a:r>
              <a:t/>
            </a:r>
            <a:endParaRPr/>
          </a:p>
        </p:txBody>
      </p:sp>
      <p:sp>
        <p:nvSpPr>
          <p:cNvPr id="387" name="Shape 387"/>
          <p:cNvSpPr txBox="1"/>
          <p:nvPr>
            <p:ph idx="1" type="body"/>
          </p:nvPr>
        </p:nvSpPr>
        <p:spPr>
          <a:xfrm>
            <a:off x="685799" y="935425"/>
            <a:ext cx="8815200" cy="3649200"/>
          </a:xfrm>
          <a:prstGeom prst="rect">
            <a:avLst/>
          </a:prstGeom>
        </p:spPr>
        <p:txBody>
          <a:bodyPr anchorCtr="0" anchor="ctr" bIns="91425" lIns="91425" rIns="91425" tIns="91425">
            <a:noAutofit/>
          </a:bodyPr>
          <a:lstStyle/>
          <a:p>
            <a:pPr indent="0" lvl="0" marL="114300">
              <a:spcBef>
                <a:spcPts val="0"/>
              </a:spcBef>
              <a:buNone/>
            </a:pPr>
            <a:r>
              <a:rPr lang="en-US" sz="2400">
                <a:latin typeface="Cambria"/>
                <a:ea typeface="Cambria"/>
                <a:cs typeface="Cambria"/>
                <a:sym typeface="Cambria"/>
              </a:rPr>
              <a:t>Does the number of incoming arrivals impact the total arrival delay for a given airport?</a:t>
            </a:r>
          </a:p>
        </p:txBody>
      </p:sp>
      <p:pic>
        <p:nvPicPr>
          <p:cNvPr id="388" name="Shape 388"/>
          <p:cNvPicPr preferRelativeResize="0"/>
          <p:nvPr/>
        </p:nvPicPr>
        <p:blipFill>
          <a:blip r:embed="rId3">
            <a:alphaModFix/>
          </a:blip>
          <a:stretch>
            <a:fillRect/>
          </a:stretch>
        </p:blipFill>
        <p:spPr>
          <a:xfrm>
            <a:off x="7030675" y="3738125"/>
            <a:ext cx="3882801" cy="2588534"/>
          </a:xfrm>
          <a:prstGeom prst="rect">
            <a:avLst/>
          </a:prstGeom>
          <a:noFill/>
          <a:ln>
            <a:noFill/>
          </a:ln>
        </p:spPr>
      </p:pic>
      <p:pic>
        <p:nvPicPr>
          <p:cNvPr descr="https://media.giphy.com/media/Fw8ZJ8S38bY7m/giphy.gif" id="389" name="Shape 389"/>
          <p:cNvPicPr preferRelativeResize="0"/>
          <p:nvPr/>
        </p:nvPicPr>
        <p:blipFill>
          <a:blip r:embed="rId4">
            <a:alphaModFix/>
          </a:blip>
          <a:stretch>
            <a:fillRect/>
          </a:stretch>
        </p:blipFill>
        <p:spPr>
          <a:xfrm>
            <a:off x="1853924" y="3940349"/>
            <a:ext cx="3882800" cy="2184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685800" y="2057400"/>
            <a:ext cx="10131300" cy="14562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AGENDA</a:t>
            </a:r>
          </a:p>
        </p:txBody>
      </p:sp>
      <p:sp>
        <p:nvSpPr>
          <p:cNvPr id="161" name="Shape 161"/>
          <p:cNvSpPr txBox="1"/>
          <p:nvPr>
            <p:ph idx="1" type="body"/>
          </p:nvPr>
        </p:nvSpPr>
        <p:spPr>
          <a:xfrm>
            <a:off x="685800" y="2218266"/>
            <a:ext cx="10131300" cy="3649200"/>
          </a:xfrm>
          <a:prstGeom prst="rect">
            <a:avLst/>
          </a:prstGeom>
          <a:noFill/>
          <a:ln>
            <a:noFill/>
          </a:ln>
        </p:spPr>
        <p:txBody>
          <a:bodyPr anchorCtr="0" anchor="ctr" bIns="45700" lIns="91425" rIns="91425" tIns="45700">
            <a:noAutofit/>
          </a:bodyPr>
          <a:lstStyle/>
          <a:p>
            <a:pPr indent="-323850" lvl="0" marL="285750" marR="0" rtl="0" algn="l">
              <a:spcBef>
                <a:spcPts val="0"/>
              </a:spcBef>
              <a:spcAft>
                <a:spcPts val="0"/>
              </a:spcAft>
              <a:buClr>
                <a:schemeClr val="lt1"/>
              </a:buClr>
              <a:buSzPct val="100000"/>
              <a:buFont typeface="Arial"/>
              <a:buChar char="•"/>
            </a:pPr>
            <a:r>
              <a:rPr lang="en-US" sz="2400"/>
              <a:t>Team introductions</a:t>
            </a:r>
          </a:p>
          <a:p>
            <a:pPr indent="-323850" lvl="0" marL="285750" marR="0" rtl="0" algn="l">
              <a:spcBef>
                <a:spcPts val="0"/>
              </a:spcBef>
              <a:spcAft>
                <a:spcPts val="0"/>
              </a:spcAft>
              <a:buClr>
                <a:schemeClr val="lt1"/>
              </a:buClr>
              <a:buSzPct val="100000"/>
              <a:buFont typeface="Arial"/>
              <a:buChar char="•"/>
            </a:pPr>
            <a:r>
              <a:rPr b="0" i="0" lang="en-US" sz="2400" u="none" cap="none" strike="noStrike">
                <a:solidFill>
                  <a:schemeClr val="lt1"/>
                </a:solidFill>
                <a:latin typeface="Calibri"/>
                <a:ea typeface="Calibri"/>
                <a:cs typeface="Calibri"/>
                <a:sym typeface="Calibri"/>
              </a:rPr>
              <a:t>What is Big Data?</a:t>
            </a:r>
          </a:p>
          <a:p>
            <a:pPr indent="-323850" lvl="0" marL="285750" marR="0" rtl="0" algn="l">
              <a:spcBef>
                <a:spcPts val="0"/>
              </a:spcBef>
              <a:spcAft>
                <a:spcPts val="0"/>
              </a:spcAft>
              <a:buClr>
                <a:schemeClr val="lt1"/>
              </a:buClr>
              <a:buSzPct val="100000"/>
              <a:buFont typeface="Arial"/>
              <a:buChar char="•"/>
            </a:pPr>
            <a:r>
              <a:rPr lang="en-US" sz="2400"/>
              <a:t>Group presentations</a:t>
            </a:r>
          </a:p>
          <a:p>
            <a:pPr indent="-323850" lvl="0" marL="285750" marR="0" rtl="0" algn="l">
              <a:spcBef>
                <a:spcPts val="0"/>
              </a:spcBef>
              <a:spcAft>
                <a:spcPts val="0"/>
              </a:spcAft>
              <a:buClr>
                <a:schemeClr val="lt1"/>
              </a:buClr>
              <a:buSzPct val="100000"/>
              <a:buFont typeface="Arial"/>
              <a:buChar char="•"/>
            </a:pPr>
            <a:r>
              <a:rPr lang="en-US" sz="2400"/>
              <a:t>Conclusions</a:t>
            </a:r>
          </a:p>
          <a:p>
            <a:pPr indent="-323850" lvl="0" marL="285750" marR="0" rtl="0" algn="l">
              <a:spcBef>
                <a:spcPts val="0"/>
              </a:spcBef>
              <a:spcAft>
                <a:spcPts val="0"/>
              </a:spcAft>
              <a:buClr>
                <a:schemeClr val="lt1"/>
              </a:buClr>
              <a:buSzPct val="100000"/>
              <a:buFont typeface="Arial"/>
              <a:buChar char="•"/>
            </a:pPr>
            <a:r>
              <a:rPr lang="en-US" sz="2400"/>
              <a:t>Q&amp;A</a:t>
            </a:r>
          </a:p>
        </p:txBody>
      </p:sp>
      <p:sp>
        <p:nvSpPr>
          <p:cNvPr id="162" name="Shape 162"/>
          <p:cNvSpPr txBox="1"/>
          <p:nvPr>
            <p:ph idx="4294967295" type="ctrTitle"/>
          </p:nvPr>
        </p:nvSpPr>
        <p:spPr>
          <a:xfrm>
            <a:off x="457200" y="-397925"/>
            <a:ext cx="11555400" cy="2421600"/>
          </a:xfrm>
          <a:prstGeom prst="rect">
            <a:avLst/>
          </a:prstGeom>
          <a:noFill/>
          <a:ln>
            <a:noFill/>
          </a:ln>
        </p:spPr>
        <p:txBody>
          <a:bodyPr anchorCtr="0" anchor="b" bIns="45700" lIns="91425" rIns="91425" tIns="45700">
            <a:noAutofit/>
          </a:bodyPr>
          <a:lstStyle/>
          <a:p>
            <a:pPr indent="0" lvl="0" marL="0" marR="0" rtl="0">
              <a:spcBef>
                <a:spcPts val="0"/>
              </a:spcBef>
              <a:buClr>
                <a:schemeClr val="lt1"/>
              </a:buClr>
              <a:buSzPct val="25000"/>
              <a:buFont typeface="Calibri"/>
              <a:buNone/>
            </a:pPr>
            <a:r>
              <a:rPr lang="en-US" u="sng"/>
              <a:t>Using Big Data Analytics to Model Air Traffic Delays</a:t>
            </a:r>
          </a:p>
        </p:txBody>
      </p:sp>
      <p:pic>
        <p:nvPicPr>
          <p:cNvPr descr="https://www.fizyou.com/media/wysiwyg/dirtrades-team.png" id="163" name="Shape 163"/>
          <p:cNvPicPr preferRelativeResize="0"/>
          <p:nvPr/>
        </p:nvPicPr>
        <p:blipFill>
          <a:blip r:embed="rId3">
            <a:alphaModFix/>
          </a:blip>
          <a:stretch>
            <a:fillRect/>
          </a:stretch>
        </p:blipFill>
        <p:spPr>
          <a:xfrm>
            <a:off x="5461825" y="2830375"/>
            <a:ext cx="5143500" cy="2619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None/>
            </a:pPr>
            <a:r>
              <a:t/>
            </a:r>
            <a:endParaRPr/>
          </a:p>
        </p:txBody>
      </p:sp>
      <p:sp>
        <p:nvSpPr>
          <p:cNvPr id="396" name="Shape 396"/>
          <p:cNvSpPr txBox="1"/>
          <p:nvPr>
            <p:ph idx="1" type="body"/>
          </p:nvPr>
        </p:nvSpPr>
        <p:spPr>
          <a:xfrm>
            <a:off x="685800" y="2142066"/>
            <a:ext cx="10131300" cy="3649200"/>
          </a:xfrm>
          <a:prstGeom prst="rect">
            <a:avLst/>
          </a:prstGeom>
        </p:spPr>
        <p:txBody>
          <a:bodyPr anchorCtr="0" anchor="ctr" bIns="91425" lIns="91425" rIns="91425" tIns="91425">
            <a:noAutofit/>
          </a:bodyPr>
          <a:lstStyle/>
          <a:p>
            <a:pPr lvl="0">
              <a:spcBef>
                <a:spcPts val="0"/>
              </a:spcBef>
              <a:buNone/>
            </a:pPr>
            <a:r>
              <a:t/>
            </a:r>
            <a:endParaRPr/>
          </a:p>
        </p:txBody>
      </p:sp>
      <p:pic>
        <p:nvPicPr>
          <p:cNvPr descr="TotalArrivalDelay.png" id="397" name="Shape 397"/>
          <p:cNvPicPr preferRelativeResize="0"/>
          <p:nvPr/>
        </p:nvPicPr>
        <p:blipFill>
          <a:blip r:embed="rId3">
            <a:alphaModFix/>
          </a:blip>
          <a:stretch>
            <a:fillRect/>
          </a:stretch>
        </p:blipFill>
        <p:spPr>
          <a:xfrm>
            <a:off x="0" y="4350"/>
            <a:ext cx="12192000" cy="6858000"/>
          </a:xfrm>
          <a:prstGeom prst="rect">
            <a:avLst/>
          </a:prstGeom>
          <a:noFill/>
          <a:ln>
            <a:noFill/>
          </a:ln>
        </p:spPr>
      </p:pic>
      <p:sp>
        <p:nvSpPr>
          <p:cNvPr id="398" name="Shape 398"/>
          <p:cNvSpPr txBox="1"/>
          <p:nvPr/>
        </p:nvSpPr>
        <p:spPr>
          <a:xfrm>
            <a:off x="8813075" y="354600"/>
            <a:ext cx="1653300" cy="3960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Top 19 Airports</a:t>
            </a:r>
          </a:p>
        </p:txBody>
      </p:sp>
      <p:sp>
        <p:nvSpPr>
          <p:cNvPr id="399" name="Shape 399"/>
          <p:cNvSpPr txBox="1"/>
          <p:nvPr/>
        </p:nvSpPr>
        <p:spPr>
          <a:xfrm rot="-5400000">
            <a:off x="-877650" y="2924725"/>
            <a:ext cx="1932900" cy="3300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Minutes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717175" y="266775"/>
            <a:ext cx="10131300" cy="1456200"/>
          </a:xfrm>
          <a:prstGeom prst="rect">
            <a:avLst/>
          </a:prstGeom>
        </p:spPr>
        <p:txBody>
          <a:bodyPr anchorCtr="0" anchor="ctr" bIns="91425" lIns="91425" rIns="91425" tIns="91425">
            <a:noAutofit/>
          </a:bodyPr>
          <a:lstStyle/>
          <a:p>
            <a:pPr lvl="0">
              <a:spcBef>
                <a:spcPts val="0"/>
              </a:spcBef>
              <a:buNone/>
            </a:pPr>
            <a:r>
              <a:rPr lang="en-US"/>
              <a:t>Number of Arrivals Vs. Total Arrival Delay</a:t>
            </a:r>
          </a:p>
        </p:txBody>
      </p:sp>
      <p:sp>
        <p:nvSpPr>
          <p:cNvPr id="406" name="Shape 406"/>
          <p:cNvSpPr txBox="1"/>
          <p:nvPr>
            <p:ph idx="1" type="body"/>
          </p:nvPr>
        </p:nvSpPr>
        <p:spPr>
          <a:xfrm>
            <a:off x="325050" y="1604400"/>
            <a:ext cx="5772900" cy="3649200"/>
          </a:xfrm>
          <a:prstGeom prst="rect">
            <a:avLst/>
          </a:prstGeom>
        </p:spPr>
        <p:txBody>
          <a:bodyPr anchorCtr="0" anchor="t" bIns="91425" lIns="91425" rIns="91425" tIns="91425">
            <a:noAutofit/>
          </a:bodyPr>
          <a:lstStyle/>
          <a:p>
            <a:pPr indent="-69850" lvl="0" marL="0" rtl="0">
              <a:spcBef>
                <a:spcPts val="0"/>
              </a:spcBef>
              <a:buClr>
                <a:schemeClr val="dk1"/>
              </a:buClr>
              <a:buSzPct val="61111"/>
              <a:buFont typeface="Arial"/>
              <a:buNone/>
            </a:pPr>
            <a:r>
              <a:rPr lang="en-US"/>
              <a:t>Residuals:</a:t>
            </a:r>
          </a:p>
          <a:p>
            <a:pPr indent="-69850" lvl="0" marL="0" rtl="0">
              <a:spcBef>
                <a:spcPts val="0"/>
              </a:spcBef>
              <a:buClr>
                <a:schemeClr val="dk1"/>
              </a:buClr>
              <a:buSzPct val="61111"/>
              <a:buFont typeface="Arial"/>
              <a:buNone/>
            </a:pPr>
            <a:r>
              <a:rPr lang="en-US"/>
              <a:t>	</a:t>
            </a:r>
            <a:r>
              <a:rPr lang="en-US"/>
              <a:t>Min  	1Q  Median </a:t>
            </a:r>
            <a:r>
              <a:rPr lang="en-US"/>
              <a:t> 	</a:t>
            </a:r>
            <a:r>
              <a:rPr lang="en-US"/>
              <a:t>3Q 	Max</a:t>
            </a:r>
          </a:p>
          <a:p>
            <a:pPr indent="-69850" lvl="0" marL="0" rtl="0">
              <a:spcBef>
                <a:spcPts val="0"/>
              </a:spcBef>
              <a:buClr>
                <a:schemeClr val="dk1"/>
              </a:buClr>
              <a:buSzPct val="61111"/>
              <a:buFont typeface="Arial"/>
              <a:buNone/>
            </a:pPr>
            <a:r>
              <a:rPr lang="en-US"/>
              <a:t>-207941 	647	4859    6193  784058</a:t>
            </a:r>
          </a:p>
          <a:p>
            <a:pPr indent="-69850" lvl="0" marL="0" rtl="0">
              <a:spcBef>
                <a:spcPts val="0"/>
              </a:spcBef>
              <a:buClr>
                <a:schemeClr val="dk1"/>
              </a:buClr>
              <a:buSzPct val="61111"/>
              <a:buFont typeface="Arial"/>
              <a:buNone/>
            </a:pPr>
            <a:r>
              <a:rPr lang="en-US"/>
              <a:t>Coefficients:</a:t>
            </a:r>
          </a:p>
          <a:p>
            <a:pPr indent="-69850" lvl="0" marL="0" rtl="0">
              <a:spcBef>
                <a:spcPts val="0"/>
              </a:spcBef>
              <a:buClr>
                <a:schemeClr val="dk1"/>
              </a:buClr>
              <a:buSzPct val="61111"/>
              <a:buFont typeface="Arial"/>
              <a:buNone/>
            </a:pPr>
            <a:r>
              <a:rPr lang="en-US"/>
              <a:t>                Estimate Std. Error t value Pr(&gt;|t|)	</a:t>
            </a:r>
          </a:p>
          <a:p>
            <a:pPr indent="-69850" lvl="0" marL="0" rtl="0">
              <a:spcBef>
                <a:spcPts val="0"/>
              </a:spcBef>
              <a:buClr>
                <a:schemeClr val="dk1"/>
              </a:buClr>
              <a:buSzPct val="61111"/>
              <a:buFont typeface="Arial"/>
              <a:buNone/>
            </a:pPr>
            <a:r>
              <a:rPr lang="en-US"/>
              <a:t>(Intercept)   -5991.7932  3729.0466  -1.607    0.109	</a:t>
            </a:r>
          </a:p>
          <a:p>
            <a:pPr indent="0" lvl="0" marL="0" rtl="0">
              <a:spcBef>
                <a:spcPts val="0"/>
              </a:spcBef>
              <a:buNone/>
            </a:pPr>
            <a:r>
              <a:rPr lang="en-US"/>
              <a:t>NumOfArrivals    12.5519 	0.4636  27.075   &lt;2e-16 ***</a:t>
            </a:r>
          </a:p>
          <a:p>
            <a:pPr indent="-69850" lvl="0" marL="0" rtl="0">
              <a:spcBef>
                <a:spcPts val="0"/>
              </a:spcBef>
              <a:buClr>
                <a:schemeClr val="dk1"/>
              </a:buClr>
              <a:buSzPct val="61111"/>
              <a:buFont typeface="Arial"/>
              <a:buNone/>
            </a:pPr>
            <a:r>
              <a:t/>
            </a:r>
            <a:endParaRPr/>
          </a:p>
          <a:p>
            <a:pPr indent="-69850" lvl="0" marL="0" rtl="0">
              <a:spcBef>
                <a:spcPts val="0"/>
              </a:spcBef>
              <a:buClr>
                <a:schemeClr val="dk1"/>
              </a:buClr>
              <a:buSzPct val="61111"/>
              <a:buFont typeface="Arial"/>
              <a:buNone/>
            </a:pPr>
            <a:r>
              <a:rPr lang="en-US"/>
              <a:t>Signif. codes:  0 ‘***’ 0.001 ‘**’ 0.01 ‘*’ 0.05 ‘.’ 0.1 ‘ ’ 1</a:t>
            </a:r>
          </a:p>
          <a:p>
            <a:pPr indent="-69850" lvl="0" marL="0" rtl="0">
              <a:spcBef>
                <a:spcPts val="0"/>
              </a:spcBef>
              <a:buClr>
                <a:schemeClr val="dk1"/>
              </a:buClr>
              <a:buSzPct val="61111"/>
              <a:buFont typeface="Arial"/>
              <a:buNone/>
            </a:pPr>
            <a:r>
              <a:rPr lang="en-US"/>
              <a:t>Residual standard error: 56940 on 285 degrees of freedom</a:t>
            </a:r>
          </a:p>
          <a:p>
            <a:pPr indent="-69850" lvl="0" marL="0" rtl="0">
              <a:spcBef>
                <a:spcPts val="0"/>
              </a:spcBef>
              <a:buClr>
                <a:schemeClr val="dk1"/>
              </a:buClr>
              <a:buSzPct val="61111"/>
              <a:buFont typeface="Arial"/>
              <a:buNone/>
            </a:pPr>
            <a:r>
              <a:rPr lang="en-US"/>
              <a:t>Multiple R-squared:  0.7201,	Adjusted R-squared:  0.7191</a:t>
            </a:r>
          </a:p>
          <a:p>
            <a:pPr indent="-69850" lvl="0" marL="0" rtl="0">
              <a:spcBef>
                <a:spcPts val="0"/>
              </a:spcBef>
              <a:buClr>
                <a:schemeClr val="dk1"/>
              </a:buClr>
              <a:buSzPct val="61111"/>
              <a:buFont typeface="Arial"/>
              <a:buNone/>
            </a:pPr>
            <a:r>
              <a:rPr lang="en-US"/>
              <a:t>F-statistic: 733.1 on 1 and 285 DF,  p-value: &lt; 2.2e-16</a:t>
            </a:r>
          </a:p>
          <a:p>
            <a:pPr indent="0" lvl="0" marL="0">
              <a:spcBef>
                <a:spcPts val="0"/>
              </a:spcBef>
              <a:buNone/>
            </a:pPr>
            <a:r>
              <a:t/>
            </a:r>
            <a:endParaRPr/>
          </a:p>
        </p:txBody>
      </p:sp>
      <p:pic>
        <p:nvPicPr>
          <p:cNvPr descr="NumOfArrivalsVSSumOfArrDelay.png" id="407" name="Shape 407"/>
          <p:cNvPicPr preferRelativeResize="0"/>
          <p:nvPr/>
        </p:nvPicPr>
        <p:blipFill>
          <a:blip r:embed="rId3">
            <a:alphaModFix/>
          </a:blip>
          <a:stretch>
            <a:fillRect/>
          </a:stretch>
        </p:blipFill>
        <p:spPr>
          <a:xfrm>
            <a:off x="5988275" y="1365349"/>
            <a:ext cx="6130849" cy="53432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None/>
            </a:pPr>
            <a:r>
              <a:rPr lang="en-US"/>
              <a:t>Average Arrival Delay per Flight</a:t>
            </a:r>
          </a:p>
        </p:txBody>
      </p:sp>
      <p:sp>
        <p:nvSpPr>
          <p:cNvPr id="414" name="Shape 414"/>
          <p:cNvSpPr txBox="1"/>
          <p:nvPr>
            <p:ph idx="1" type="body"/>
          </p:nvPr>
        </p:nvSpPr>
        <p:spPr>
          <a:xfrm>
            <a:off x="685800" y="2142066"/>
            <a:ext cx="10131300" cy="3649200"/>
          </a:xfrm>
          <a:prstGeom prst="rect">
            <a:avLst/>
          </a:prstGeom>
        </p:spPr>
        <p:txBody>
          <a:bodyPr anchorCtr="0" anchor="ctr" bIns="91425" lIns="91425" rIns="91425" tIns="91425">
            <a:noAutofit/>
          </a:bodyPr>
          <a:lstStyle/>
          <a:p>
            <a:pPr lvl="0" marL="114300">
              <a:spcBef>
                <a:spcPts val="0"/>
              </a:spcBef>
              <a:buClr>
                <a:schemeClr val="dk1"/>
              </a:buClr>
              <a:buSzPct val="45833"/>
              <a:buFont typeface="Arial"/>
              <a:buNone/>
            </a:pPr>
            <a:r>
              <a:rPr lang="en-US" sz="2400">
                <a:latin typeface="Cambria"/>
                <a:ea typeface="Cambria"/>
                <a:cs typeface="Cambria"/>
                <a:sym typeface="Cambria"/>
              </a:rPr>
              <a:t>Does the number of incoming arrivals at a given airport impact the average arrival delay per flight?</a:t>
            </a:r>
          </a:p>
        </p:txBody>
      </p:sp>
      <p:pic>
        <p:nvPicPr>
          <p:cNvPr id="415" name="Shape 415"/>
          <p:cNvPicPr preferRelativeResize="0"/>
          <p:nvPr/>
        </p:nvPicPr>
        <p:blipFill>
          <a:blip r:embed="rId3">
            <a:alphaModFix/>
          </a:blip>
          <a:stretch>
            <a:fillRect/>
          </a:stretch>
        </p:blipFill>
        <p:spPr>
          <a:xfrm>
            <a:off x="7143712" y="422612"/>
            <a:ext cx="4238625" cy="3381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None/>
            </a:pPr>
            <a:r>
              <a:t/>
            </a:r>
            <a:endParaRPr/>
          </a:p>
        </p:txBody>
      </p:sp>
      <p:sp>
        <p:nvSpPr>
          <p:cNvPr id="422" name="Shape 422"/>
          <p:cNvSpPr txBox="1"/>
          <p:nvPr>
            <p:ph idx="1" type="body"/>
          </p:nvPr>
        </p:nvSpPr>
        <p:spPr>
          <a:xfrm>
            <a:off x="685800" y="2142066"/>
            <a:ext cx="10131300" cy="3649200"/>
          </a:xfrm>
          <a:prstGeom prst="rect">
            <a:avLst/>
          </a:prstGeom>
        </p:spPr>
        <p:txBody>
          <a:bodyPr anchorCtr="0" anchor="ctr" bIns="91425" lIns="91425" rIns="91425" tIns="91425">
            <a:noAutofit/>
          </a:bodyPr>
          <a:lstStyle/>
          <a:p>
            <a:pPr lvl="0">
              <a:spcBef>
                <a:spcPts val="0"/>
              </a:spcBef>
              <a:buNone/>
            </a:pPr>
            <a:r>
              <a:t/>
            </a:r>
            <a:endParaRPr/>
          </a:p>
        </p:txBody>
      </p:sp>
      <p:pic>
        <p:nvPicPr>
          <p:cNvPr descr="avgArrDelaysPerFlight.png" id="423" name="Shape 423"/>
          <p:cNvPicPr preferRelativeResize="0"/>
          <p:nvPr/>
        </p:nvPicPr>
        <p:blipFill>
          <a:blip r:embed="rId3">
            <a:alphaModFix/>
          </a:blip>
          <a:stretch>
            <a:fillRect/>
          </a:stretch>
        </p:blipFill>
        <p:spPr>
          <a:xfrm>
            <a:off x="58225" y="0"/>
            <a:ext cx="12133774" cy="6858000"/>
          </a:xfrm>
          <a:prstGeom prst="rect">
            <a:avLst/>
          </a:prstGeom>
          <a:noFill/>
          <a:ln>
            <a:noFill/>
          </a:ln>
        </p:spPr>
      </p:pic>
      <p:sp>
        <p:nvSpPr>
          <p:cNvPr id="424" name="Shape 424"/>
          <p:cNvSpPr txBox="1"/>
          <p:nvPr/>
        </p:nvSpPr>
        <p:spPr>
          <a:xfrm>
            <a:off x="9587875" y="384225"/>
            <a:ext cx="1851300" cy="3378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Top 20 Airports</a:t>
            </a:r>
          </a:p>
        </p:txBody>
      </p:sp>
      <p:sp>
        <p:nvSpPr>
          <p:cNvPr id="425" name="Shape 425"/>
          <p:cNvSpPr txBox="1"/>
          <p:nvPr/>
        </p:nvSpPr>
        <p:spPr>
          <a:xfrm rot="-5400000">
            <a:off x="-662525" y="2712025"/>
            <a:ext cx="1793100" cy="6288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Minutes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717200" y="62775"/>
            <a:ext cx="10472100" cy="1456200"/>
          </a:xfrm>
          <a:prstGeom prst="rect">
            <a:avLst/>
          </a:prstGeom>
        </p:spPr>
        <p:txBody>
          <a:bodyPr anchorCtr="0" anchor="ctr" bIns="91425" lIns="91425" rIns="91425" tIns="91425">
            <a:noAutofit/>
          </a:bodyPr>
          <a:lstStyle/>
          <a:p>
            <a:pPr lvl="0">
              <a:spcBef>
                <a:spcPts val="0"/>
              </a:spcBef>
              <a:buNone/>
            </a:pPr>
            <a:r>
              <a:rPr lang="en-US"/>
              <a:t>Number of Arrivals Vs. Average Arrival Delay per Flight</a:t>
            </a:r>
          </a:p>
        </p:txBody>
      </p:sp>
      <p:sp>
        <p:nvSpPr>
          <p:cNvPr id="432" name="Shape 432"/>
          <p:cNvSpPr txBox="1"/>
          <p:nvPr>
            <p:ph idx="1" type="body"/>
          </p:nvPr>
        </p:nvSpPr>
        <p:spPr>
          <a:xfrm>
            <a:off x="0" y="1604400"/>
            <a:ext cx="5902800" cy="36492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US"/>
              <a:t>Residuals:</a:t>
            </a:r>
          </a:p>
          <a:p>
            <a:pPr lvl="0">
              <a:spcBef>
                <a:spcPts val="0"/>
              </a:spcBef>
              <a:buClr>
                <a:schemeClr val="dk1"/>
              </a:buClr>
              <a:buSzPct val="61111"/>
              <a:buFont typeface="Arial"/>
              <a:buNone/>
            </a:pPr>
            <a:r>
              <a:rPr lang="en-US"/>
              <a:t>	Min  	1Q  Median  	3Q 	Max</a:t>
            </a:r>
          </a:p>
          <a:p>
            <a:pPr lvl="0" rtl="0">
              <a:spcBef>
                <a:spcPts val="0"/>
              </a:spcBef>
              <a:buClr>
                <a:schemeClr val="dk1"/>
              </a:buClr>
              <a:buSzPct val="61111"/>
              <a:buFont typeface="Arial"/>
              <a:buNone/>
            </a:pPr>
            <a:r>
              <a:rPr lang="en-US"/>
              <a:t>-18.303  -3.351  -0.828   2.307  45.308</a:t>
            </a:r>
          </a:p>
          <a:p>
            <a:pPr lvl="0">
              <a:spcBef>
                <a:spcPts val="0"/>
              </a:spcBef>
              <a:buClr>
                <a:schemeClr val="dk1"/>
              </a:buClr>
              <a:buSzPct val="61111"/>
              <a:buFont typeface="Arial"/>
              <a:buNone/>
            </a:pPr>
            <a:r>
              <a:rPr lang="en-US"/>
              <a:t>Coefficients:</a:t>
            </a:r>
          </a:p>
          <a:p>
            <a:pPr lvl="0">
              <a:spcBef>
                <a:spcPts val="0"/>
              </a:spcBef>
              <a:buClr>
                <a:schemeClr val="dk1"/>
              </a:buClr>
              <a:buSzPct val="61111"/>
              <a:buFont typeface="Arial"/>
              <a:buNone/>
            </a:pPr>
            <a:r>
              <a:rPr lang="en-US"/>
              <a:t>                         Estimat</a:t>
            </a:r>
            <a:r>
              <a:rPr lang="en-US"/>
              <a:t>e 	    </a:t>
            </a:r>
            <a:r>
              <a:rPr lang="en-US"/>
              <a:t> Std. Error      t value    Pr(&gt;|t|)	</a:t>
            </a:r>
          </a:p>
          <a:p>
            <a:pPr lvl="0">
              <a:spcBef>
                <a:spcPts val="0"/>
              </a:spcBef>
              <a:buClr>
                <a:schemeClr val="dk1"/>
              </a:buClr>
              <a:buSzPct val="61111"/>
              <a:buFont typeface="Arial"/>
              <a:buNone/>
            </a:pPr>
            <a:r>
              <a:rPr lang="en-US"/>
              <a:t>(Intercept)	1.103e+01  4.342e-01  25.411   &lt;2e-16 ***</a:t>
            </a:r>
          </a:p>
          <a:p>
            <a:pPr lvl="0">
              <a:spcBef>
                <a:spcPts val="0"/>
              </a:spcBef>
              <a:buClr>
                <a:schemeClr val="dk1"/>
              </a:buClr>
              <a:buSzPct val="61111"/>
              <a:buFont typeface="Arial"/>
              <a:buNone/>
            </a:pPr>
            <a:r>
              <a:rPr lang="en-US"/>
              <a:t>NumOfArrivals -1.086e-05  5.398e-05  -0.201    0.841	</a:t>
            </a:r>
          </a:p>
          <a:p>
            <a:pPr lvl="0" rtl="0">
              <a:spcBef>
                <a:spcPts val="0"/>
              </a:spcBef>
              <a:buClr>
                <a:schemeClr val="dk1"/>
              </a:buClr>
              <a:buSzPct val="61111"/>
              <a:buFont typeface="Arial"/>
              <a:buNone/>
            </a:pPr>
            <a:r>
              <a:t/>
            </a:r>
            <a:endParaRPr/>
          </a:p>
          <a:p>
            <a:pPr lvl="0">
              <a:spcBef>
                <a:spcPts val="0"/>
              </a:spcBef>
              <a:buClr>
                <a:schemeClr val="dk1"/>
              </a:buClr>
              <a:buSzPct val="61111"/>
              <a:buFont typeface="Arial"/>
              <a:buNone/>
            </a:pPr>
            <a:r>
              <a:rPr lang="en-US"/>
              <a:t>Signif. codes:  0 ‘***’ 0.001 ‘**’ 0.01 ‘*’ 0.05 ‘.’ 0.1 ‘ ’ 1</a:t>
            </a:r>
          </a:p>
          <a:p>
            <a:pPr lvl="0">
              <a:spcBef>
                <a:spcPts val="0"/>
              </a:spcBef>
              <a:buClr>
                <a:schemeClr val="dk1"/>
              </a:buClr>
              <a:buSzPct val="61111"/>
              <a:buFont typeface="Arial"/>
              <a:buNone/>
            </a:pPr>
            <a:r>
              <a:rPr lang="en-US"/>
              <a:t> Residual standard error: 6.63 on 285 degrees of freedom</a:t>
            </a:r>
          </a:p>
          <a:p>
            <a:pPr lvl="0">
              <a:spcBef>
                <a:spcPts val="0"/>
              </a:spcBef>
              <a:buClr>
                <a:schemeClr val="dk1"/>
              </a:buClr>
              <a:buSzPct val="61111"/>
              <a:buFont typeface="Arial"/>
              <a:buNone/>
            </a:pPr>
            <a:r>
              <a:rPr lang="en-US"/>
              <a:t>Multiple R-squared:  0.0001421, Adjusted R-squared:  -0.003366</a:t>
            </a:r>
          </a:p>
          <a:p>
            <a:pPr lvl="0">
              <a:spcBef>
                <a:spcPts val="0"/>
              </a:spcBef>
              <a:buClr>
                <a:schemeClr val="dk1"/>
              </a:buClr>
              <a:buSzPct val="61111"/>
              <a:buFont typeface="Arial"/>
              <a:buNone/>
            </a:pPr>
            <a:r>
              <a:rPr lang="en-US"/>
              <a:t>F-statistic: 0.04049 on 1 and 285 DF,  p-value: 0.8407</a:t>
            </a:r>
          </a:p>
          <a:p>
            <a:pPr lvl="0">
              <a:spcBef>
                <a:spcPts val="0"/>
              </a:spcBef>
              <a:buNone/>
            </a:pPr>
            <a:r>
              <a:t/>
            </a:r>
            <a:endParaRPr/>
          </a:p>
        </p:txBody>
      </p:sp>
      <p:pic>
        <p:nvPicPr>
          <p:cNvPr descr="NumOfArrivalsVSAvgArrDelayPerFlight.png" id="433" name="Shape 433"/>
          <p:cNvPicPr preferRelativeResize="0"/>
          <p:nvPr/>
        </p:nvPicPr>
        <p:blipFill>
          <a:blip r:embed="rId3">
            <a:alphaModFix/>
          </a:blip>
          <a:stretch>
            <a:fillRect/>
          </a:stretch>
        </p:blipFill>
        <p:spPr>
          <a:xfrm>
            <a:off x="5636049" y="1230775"/>
            <a:ext cx="6555949" cy="5526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sp>
        <p:nvSpPr>
          <p:cNvPr id="438" name="Shape 438"/>
          <p:cNvSpPr txBox="1"/>
          <p:nvPr>
            <p:ph type="title"/>
          </p:nvPr>
        </p:nvSpPr>
        <p:spPr>
          <a:xfrm>
            <a:off x="685800" y="533400"/>
            <a:ext cx="10131300" cy="14562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CONCLUSIONS / DISCUSSION</a:t>
            </a:r>
          </a:p>
        </p:txBody>
      </p:sp>
      <p:sp>
        <p:nvSpPr>
          <p:cNvPr id="439" name="Shape 439"/>
          <p:cNvSpPr txBox="1"/>
          <p:nvPr>
            <p:ph idx="1" type="body"/>
          </p:nvPr>
        </p:nvSpPr>
        <p:spPr>
          <a:xfrm>
            <a:off x="685800" y="2065875"/>
            <a:ext cx="10131300" cy="3953700"/>
          </a:xfrm>
          <a:prstGeom prst="rect">
            <a:avLst/>
          </a:prstGeom>
          <a:noFill/>
          <a:ln>
            <a:noFill/>
          </a:ln>
        </p:spPr>
        <p:txBody>
          <a:bodyPr anchorCtr="0" anchor="ctr" bIns="45700" lIns="91425" rIns="91425" tIns="45700">
            <a:noAutofit/>
          </a:bodyPr>
          <a:lstStyle/>
          <a:p>
            <a:pPr indent="-228600" lvl="0" marL="457200" marR="0" rtl="0" algn="l">
              <a:lnSpc>
                <a:spcPct val="115000"/>
              </a:lnSpc>
              <a:spcBef>
                <a:spcPts val="1000"/>
              </a:spcBef>
              <a:spcAft>
                <a:spcPts val="0"/>
              </a:spcAft>
            </a:pPr>
            <a:r>
              <a:rPr b="0" i="0" lang="en-US" sz="1800" u="none" cap="none" strike="noStrike">
                <a:solidFill>
                  <a:schemeClr val="lt1"/>
                </a:solidFill>
                <a:latin typeface="Calibri"/>
                <a:ea typeface="Calibri"/>
                <a:cs typeface="Calibri"/>
                <a:sym typeface="Calibri"/>
              </a:rPr>
              <a:t>Implications</a:t>
            </a:r>
            <a:r>
              <a:rPr lang="en-US"/>
              <a:t> / Conclusions</a:t>
            </a:r>
          </a:p>
          <a:p>
            <a:pPr indent="-228600" lvl="1" marL="914400" marR="0" rtl="0" algn="l">
              <a:lnSpc>
                <a:spcPct val="115000"/>
              </a:lnSpc>
              <a:spcBef>
                <a:spcPts val="1000"/>
              </a:spcBef>
              <a:spcAft>
                <a:spcPts val="0"/>
              </a:spcAft>
            </a:pPr>
            <a:r>
              <a:rPr lang="en-US"/>
              <a:t>Delays will happen on average 20%.</a:t>
            </a:r>
          </a:p>
          <a:p>
            <a:pPr indent="-228600" lvl="1" marL="914400" marR="0" rtl="0" algn="l">
              <a:lnSpc>
                <a:spcPct val="115000"/>
              </a:lnSpc>
              <a:spcBef>
                <a:spcPts val="1000"/>
              </a:spcBef>
              <a:spcAft>
                <a:spcPts val="0"/>
              </a:spcAft>
            </a:pPr>
            <a:r>
              <a:rPr lang="en-US"/>
              <a:t>The most occurrences of delays mainly come from late aircrafts, however, the longest delays are caused by weather.  </a:t>
            </a:r>
          </a:p>
          <a:p>
            <a:pPr indent="-228600" lvl="1" marL="914400" marR="0" rtl="0" algn="l">
              <a:lnSpc>
                <a:spcPct val="115000"/>
              </a:lnSpc>
              <a:spcBef>
                <a:spcPts val="1000"/>
              </a:spcBef>
              <a:spcAft>
                <a:spcPts val="0"/>
              </a:spcAft>
            </a:pPr>
            <a:r>
              <a:rPr lang="en-US"/>
              <a:t>Although the percentage of delays has remained relatively constant over time, the average length of delay has increased over time from 51 minutes in 2003 to 58 minutes in 2016.  Airlines have not made progress in managing length of delay.</a:t>
            </a:r>
          </a:p>
          <a:p>
            <a:pPr indent="-228600" lvl="0" marL="457200" marR="0" rtl="0" algn="l">
              <a:lnSpc>
                <a:spcPct val="115000"/>
              </a:lnSpc>
              <a:spcBef>
                <a:spcPts val="1000"/>
              </a:spcBef>
              <a:spcAft>
                <a:spcPts val="0"/>
              </a:spcAft>
            </a:pPr>
            <a:r>
              <a:rPr lang="en-US"/>
              <a:t>Limitations</a:t>
            </a:r>
          </a:p>
          <a:p>
            <a:pPr indent="-228600" lvl="1" marL="914400" marR="0" rtl="0" algn="l">
              <a:lnSpc>
                <a:spcPct val="115000"/>
              </a:lnSpc>
              <a:spcBef>
                <a:spcPts val="1000"/>
              </a:spcBef>
              <a:spcAft>
                <a:spcPts val="0"/>
              </a:spcAft>
            </a:pPr>
            <a:r>
              <a:rPr lang="en-US"/>
              <a:t>Software limits the amount of data that can be analyzed effectively.</a:t>
            </a:r>
          </a:p>
          <a:p>
            <a:pPr indent="-228600" lvl="2" marL="1371600" marR="0" rtl="0" algn="l">
              <a:lnSpc>
                <a:spcPct val="115000"/>
              </a:lnSpc>
              <a:spcBef>
                <a:spcPts val="1000"/>
              </a:spcBef>
              <a:spcAft>
                <a:spcPts val="0"/>
              </a:spcAft>
            </a:pPr>
            <a:r>
              <a:rPr lang="en-US"/>
              <a:t>Did not have access to expensive enterprise softwares.</a:t>
            </a:r>
          </a:p>
          <a:p>
            <a:pPr indent="-228600" lvl="1" marL="914400" marR="0" rtl="0" algn="l">
              <a:lnSpc>
                <a:spcPct val="115000"/>
              </a:lnSpc>
              <a:spcBef>
                <a:spcPts val="1000"/>
              </a:spcBef>
              <a:spcAft>
                <a:spcPts val="0"/>
              </a:spcAft>
            </a:pPr>
            <a:r>
              <a:rPr lang="en-US"/>
              <a:t>Some of the data did not lend itself to formal analysis.</a:t>
            </a:r>
          </a:p>
          <a:p>
            <a:pPr indent="-228600" lvl="1" marL="914400" marR="0" rtl="0" algn="l">
              <a:lnSpc>
                <a:spcPct val="115000"/>
              </a:lnSpc>
              <a:spcBef>
                <a:spcPts val="1000"/>
              </a:spcBef>
              <a:spcAft>
                <a:spcPts val="0"/>
              </a:spcAft>
            </a:pPr>
            <a:r>
              <a:rPr lang="en-US"/>
              <a:t>Did not have powerful workstations to analyze the data of this magnitude. (7 million records)</a:t>
            </a:r>
          </a:p>
        </p:txBody>
      </p:sp>
      <p:pic>
        <p:nvPicPr>
          <p:cNvPr descr="http://victorioustechnologies.co.za/images/airplane.png" id="440" name="Shape 440"/>
          <p:cNvPicPr preferRelativeResize="0"/>
          <p:nvPr/>
        </p:nvPicPr>
        <p:blipFill>
          <a:blip r:embed="rId3">
            <a:alphaModFix/>
          </a:blip>
          <a:stretch>
            <a:fillRect/>
          </a:stretch>
        </p:blipFill>
        <p:spPr>
          <a:xfrm>
            <a:off x="6882325" y="419175"/>
            <a:ext cx="3455850" cy="2375900"/>
          </a:xfrm>
          <a:prstGeom prst="rect">
            <a:avLst/>
          </a:prstGeom>
          <a:noFill/>
          <a:ln>
            <a:noFill/>
          </a:ln>
        </p:spPr>
      </p:pic>
      <p:pic>
        <p:nvPicPr>
          <p:cNvPr descr="http://viajeaqui.abril.com.br/vt/blogs/pelo-mundo/wp-content/uploads/sites/27/2016/04/aviaozim.gif" id="441" name="Shape 441"/>
          <p:cNvPicPr preferRelativeResize="0"/>
          <p:nvPr/>
        </p:nvPicPr>
        <p:blipFill>
          <a:blip r:embed="rId4">
            <a:alphaModFix/>
          </a:blip>
          <a:stretch>
            <a:fillRect/>
          </a:stretch>
        </p:blipFill>
        <p:spPr>
          <a:xfrm>
            <a:off x="6690273" y="376412"/>
            <a:ext cx="4371000" cy="2461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pic>
        <p:nvPicPr>
          <p:cNvPr descr="http://www.aeroplane.comeze.com/images/TIKET-PESAWAT-MURAH.png" id="447" name="Shape 447"/>
          <p:cNvPicPr preferRelativeResize="0"/>
          <p:nvPr/>
        </p:nvPicPr>
        <p:blipFill>
          <a:blip r:embed="rId3">
            <a:alphaModFix/>
          </a:blip>
          <a:stretch>
            <a:fillRect/>
          </a:stretch>
        </p:blipFill>
        <p:spPr>
          <a:xfrm>
            <a:off x="175700" y="2987999"/>
            <a:ext cx="4411849" cy="3529474"/>
          </a:xfrm>
          <a:prstGeom prst="rect">
            <a:avLst/>
          </a:prstGeom>
          <a:noFill/>
          <a:ln>
            <a:noFill/>
          </a:ln>
        </p:spPr>
      </p:pic>
      <p:pic>
        <p:nvPicPr>
          <p:cNvPr descr="http://www.firstderivatives.com/images/Question_Answer.png" id="448" name="Shape 448"/>
          <p:cNvPicPr preferRelativeResize="0"/>
          <p:nvPr/>
        </p:nvPicPr>
        <p:blipFill>
          <a:blip r:embed="rId4">
            <a:alphaModFix/>
          </a:blip>
          <a:stretch>
            <a:fillRect/>
          </a:stretch>
        </p:blipFill>
        <p:spPr>
          <a:xfrm>
            <a:off x="3924875" y="1140937"/>
            <a:ext cx="4653124" cy="3924124"/>
          </a:xfrm>
          <a:prstGeom prst="rect">
            <a:avLst/>
          </a:prstGeom>
          <a:noFill/>
          <a:ln>
            <a:noFill/>
          </a:ln>
        </p:spPr>
      </p:pic>
      <p:pic>
        <p:nvPicPr>
          <p:cNvPr id="449" name="Shape 449"/>
          <p:cNvPicPr preferRelativeResize="0"/>
          <p:nvPr/>
        </p:nvPicPr>
        <p:blipFill>
          <a:blip r:embed="rId5">
            <a:alphaModFix/>
          </a:blip>
          <a:stretch>
            <a:fillRect/>
          </a:stretch>
        </p:blipFill>
        <p:spPr>
          <a:xfrm>
            <a:off x="7568225" y="4063549"/>
            <a:ext cx="2794449" cy="27944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685800" y="1600200"/>
            <a:ext cx="10131300" cy="14562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WHAT IS BIG DATA?</a:t>
            </a:r>
          </a:p>
        </p:txBody>
      </p:sp>
      <p:sp>
        <p:nvSpPr>
          <p:cNvPr id="169" name="Shape 169"/>
          <p:cNvSpPr txBox="1"/>
          <p:nvPr>
            <p:ph idx="1" type="body"/>
          </p:nvPr>
        </p:nvSpPr>
        <p:spPr>
          <a:xfrm>
            <a:off x="685800" y="2899850"/>
            <a:ext cx="4210200" cy="3482100"/>
          </a:xfrm>
          <a:prstGeom prst="rect">
            <a:avLst/>
          </a:prstGeom>
          <a:noFill/>
          <a:ln>
            <a:noFill/>
          </a:ln>
        </p:spPr>
        <p:txBody>
          <a:bodyPr anchorCtr="0" anchor="t" bIns="45700" lIns="91425" rIns="91425" tIns="45700">
            <a:noAutofit/>
          </a:bodyPr>
          <a:lstStyle/>
          <a:p>
            <a:pPr indent="0" lvl="0" marL="0" rtl="0">
              <a:lnSpc>
                <a:spcPct val="115000"/>
              </a:lnSpc>
              <a:spcBef>
                <a:spcPts val="0"/>
              </a:spcBef>
              <a:buClr>
                <a:schemeClr val="lt1"/>
              </a:buClr>
              <a:buSzPct val="25000"/>
              <a:buFont typeface="Arial"/>
              <a:buNone/>
            </a:pPr>
            <a:r>
              <a:rPr lang="en-US" sz="2000">
                <a:latin typeface="Cambria"/>
                <a:ea typeface="Cambria"/>
                <a:cs typeface="Cambria"/>
                <a:sym typeface="Cambria"/>
              </a:rPr>
              <a:t>Dictionary definition: Big data is extremely large data sets that can be analyzed computationally to reveal patterns, trends, and associations, especially relating to human behavior and interactions.</a:t>
            </a:r>
          </a:p>
          <a:p>
            <a:pPr indent="0" lvl="0" marL="0" marR="0" rtl="0" algn="l">
              <a:spcBef>
                <a:spcPts val="0"/>
              </a:spcBef>
              <a:spcAft>
                <a:spcPts val="0"/>
              </a:spcAft>
              <a:buClr>
                <a:schemeClr val="lt1"/>
              </a:buClr>
              <a:buSzPct val="25000"/>
              <a:buFont typeface="Arial"/>
              <a:buNone/>
            </a:pPr>
            <a:r>
              <a:t/>
            </a:r>
            <a:endParaRPr/>
          </a:p>
          <a:p>
            <a:pPr indent="0" lvl="0" marL="0" marR="0" rtl="0" algn="l">
              <a:spcBef>
                <a:spcPts val="1000"/>
              </a:spcBef>
              <a:spcAft>
                <a:spcPts val="0"/>
              </a:spcAft>
              <a:buNone/>
            </a:pPr>
            <a:r>
              <a:t/>
            </a:r>
            <a:endParaRPr/>
          </a:p>
          <a:p>
            <a:pPr indent="0" lvl="1" marL="457200" marR="0" rtl="0" algn="l">
              <a:spcBef>
                <a:spcPts val="1000"/>
              </a:spcBef>
              <a:spcAft>
                <a:spcPts val="0"/>
              </a:spcAft>
              <a:buClr>
                <a:schemeClr val="lt1"/>
              </a:buClr>
              <a:buSzPct val="25000"/>
              <a:buFont typeface="Arial"/>
              <a:buNone/>
            </a:pPr>
            <a:r>
              <a:t/>
            </a:r>
            <a:endParaRPr b="0" i="0" sz="1600" u="none" cap="none" strike="noStrike">
              <a:solidFill>
                <a:schemeClr val="lt1"/>
              </a:solidFill>
              <a:latin typeface="Calibri"/>
              <a:ea typeface="Calibri"/>
              <a:cs typeface="Calibri"/>
              <a:sym typeface="Calibri"/>
            </a:endParaRPr>
          </a:p>
          <a:p>
            <a:pPr indent="-285750" lvl="1" marL="742950" marR="0" rtl="0" algn="l">
              <a:spcBef>
                <a:spcPts val="1000"/>
              </a:spcBef>
              <a:spcAft>
                <a:spcPts val="0"/>
              </a:spcAft>
              <a:buClr>
                <a:schemeClr val="lt1"/>
              </a:buClr>
              <a:buSzPct val="100000"/>
              <a:buFont typeface="Arial"/>
              <a:buNone/>
            </a:pPr>
            <a:r>
              <a:t/>
            </a:r>
            <a:endParaRPr b="0" i="0" sz="1600" u="none" cap="none" strike="noStrike">
              <a:solidFill>
                <a:schemeClr val="lt1"/>
              </a:solidFill>
              <a:latin typeface="Calibri"/>
              <a:ea typeface="Calibri"/>
              <a:cs typeface="Calibri"/>
              <a:sym typeface="Calibri"/>
            </a:endParaRPr>
          </a:p>
          <a:p>
            <a:pPr indent="-285750" lvl="1" marL="742950" marR="0" rtl="0" algn="l">
              <a:spcBef>
                <a:spcPts val="1000"/>
              </a:spcBef>
              <a:spcAft>
                <a:spcPts val="0"/>
              </a:spcAft>
              <a:buClr>
                <a:schemeClr val="lt1"/>
              </a:buClr>
              <a:buSzPct val="100000"/>
              <a:buFont typeface="Arial"/>
              <a:buNone/>
            </a:pPr>
            <a:r>
              <a:t/>
            </a:r>
            <a:endParaRPr b="0" i="0" sz="1600" u="none" cap="none" strike="noStrike">
              <a:solidFill>
                <a:schemeClr val="lt1"/>
              </a:solidFill>
              <a:latin typeface="Calibri"/>
              <a:ea typeface="Calibri"/>
              <a:cs typeface="Calibri"/>
              <a:sym typeface="Calibri"/>
            </a:endParaRPr>
          </a:p>
          <a:p>
            <a:pPr indent="-285750" lvl="1" marL="742950" marR="0" rtl="0" algn="l">
              <a:spcBef>
                <a:spcPts val="1000"/>
              </a:spcBef>
              <a:spcAft>
                <a:spcPts val="0"/>
              </a:spcAft>
              <a:buClr>
                <a:schemeClr val="lt1"/>
              </a:buClr>
              <a:buSzPct val="100000"/>
              <a:buFont typeface="Arial"/>
              <a:buNone/>
            </a:pPr>
            <a:r>
              <a:t/>
            </a:r>
            <a:endParaRPr b="0" i="0" sz="1600" u="none" cap="none" strike="noStrike">
              <a:solidFill>
                <a:schemeClr val="lt1"/>
              </a:solidFill>
              <a:latin typeface="Calibri"/>
              <a:ea typeface="Calibri"/>
              <a:cs typeface="Calibri"/>
              <a:sym typeface="Calibri"/>
            </a:endParaRPr>
          </a:p>
          <a:p>
            <a:pPr indent="-285750" lvl="0" marL="285750" marR="0" rtl="0" algn="l">
              <a:spcBef>
                <a:spcPts val="1000"/>
              </a:spcBef>
              <a:spcAft>
                <a:spcPts val="0"/>
              </a:spcAft>
              <a:buClr>
                <a:schemeClr val="lt1"/>
              </a:buClr>
              <a:buSzPct val="100000"/>
              <a:buFont typeface="Arial"/>
              <a:buNone/>
            </a:pPr>
            <a:r>
              <a:t/>
            </a:r>
            <a:endParaRPr b="0" i="0" sz="1800" u="none" cap="none" strike="noStrike">
              <a:solidFill>
                <a:schemeClr val="lt1"/>
              </a:solidFill>
              <a:latin typeface="Calibri"/>
              <a:ea typeface="Calibri"/>
              <a:cs typeface="Calibri"/>
              <a:sym typeface="Calibri"/>
            </a:endParaRPr>
          </a:p>
        </p:txBody>
      </p:sp>
      <p:pic>
        <p:nvPicPr>
          <p:cNvPr descr="Five V's 2.1.png" id="170" name="Shape 170"/>
          <p:cNvPicPr preferRelativeResize="0"/>
          <p:nvPr/>
        </p:nvPicPr>
        <p:blipFill>
          <a:blip r:embed="rId3">
            <a:alphaModFix/>
          </a:blip>
          <a:stretch>
            <a:fillRect/>
          </a:stretch>
        </p:blipFill>
        <p:spPr>
          <a:xfrm>
            <a:off x="3990474" y="655362"/>
            <a:ext cx="8311174" cy="5547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pic>
        <p:nvPicPr>
          <p:cNvPr id="176" name="Shape 176"/>
          <p:cNvPicPr preferRelativeResize="0"/>
          <p:nvPr/>
        </p:nvPicPr>
        <p:blipFill rotWithShape="1">
          <a:blip r:embed="rId3">
            <a:alphaModFix/>
          </a:blip>
          <a:srcRect b="0" l="0" r="0" t="0"/>
          <a:stretch/>
        </p:blipFill>
        <p:spPr>
          <a:xfrm>
            <a:off x="1837151" y="597900"/>
            <a:ext cx="8007900" cy="566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685800" y="609600"/>
            <a:ext cx="10131425" cy="14562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WHAT IS BIG DATA USED FOR?</a:t>
            </a:r>
          </a:p>
        </p:txBody>
      </p:sp>
      <p:sp>
        <p:nvSpPr>
          <p:cNvPr id="182" name="Shape 182"/>
          <p:cNvSpPr txBox="1"/>
          <p:nvPr>
            <p:ph idx="1" type="body"/>
          </p:nvPr>
        </p:nvSpPr>
        <p:spPr>
          <a:xfrm>
            <a:off x="525025" y="1459241"/>
            <a:ext cx="10131300" cy="3649200"/>
          </a:xfrm>
          <a:prstGeom prst="rect">
            <a:avLst/>
          </a:prstGeom>
          <a:noFill/>
          <a:ln>
            <a:noFill/>
          </a:ln>
        </p:spPr>
        <p:txBody>
          <a:bodyPr anchorCtr="0" anchor="ctr" bIns="45700" lIns="91425" rIns="91425" tIns="45700">
            <a:noAutofit/>
          </a:bodyPr>
          <a:lstStyle/>
          <a:p>
            <a:pPr indent="-285750" lvl="0" marL="285750" marR="0" rtl="0" algn="l">
              <a:spcBef>
                <a:spcPts val="0"/>
              </a:spcBef>
              <a:spcAft>
                <a:spcPts val="0"/>
              </a:spcAft>
              <a:buClr>
                <a:schemeClr val="lt1"/>
              </a:buClr>
              <a:buSzPct val="100000"/>
              <a:buFont typeface="Arial"/>
              <a:buChar char="•"/>
            </a:pPr>
            <a:r>
              <a:rPr b="0" i="0" lang="en-US" sz="1800" u="none" cap="none" strike="noStrike">
                <a:solidFill>
                  <a:schemeClr val="lt1"/>
                </a:solidFill>
                <a:latin typeface="Calibri"/>
                <a:ea typeface="Calibri"/>
                <a:cs typeface="Calibri"/>
                <a:sym typeface="Calibri"/>
              </a:rPr>
              <a:t>Marketing / Elections: Sourcing data from social media (Twitter, Facebook, etc.) and the internet people / companies can target specific markets and  make decisions on resource allocation</a:t>
            </a:r>
          </a:p>
          <a:p>
            <a:pPr indent="-285750" lvl="0" marL="285750" marR="0" rtl="0" algn="l">
              <a:spcBef>
                <a:spcPts val="1000"/>
              </a:spcBef>
              <a:spcAft>
                <a:spcPts val="0"/>
              </a:spcAft>
              <a:buClr>
                <a:schemeClr val="lt1"/>
              </a:buClr>
              <a:buSzPct val="100000"/>
              <a:buFont typeface="Arial"/>
              <a:buChar char="•"/>
            </a:pPr>
            <a:r>
              <a:rPr b="0" i="0" lang="en-US" sz="1800" u="none" cap="none" strike="noStrike">
                <a:solidFill>
                  <a:schemeClr val="lt1"/>
                </a:solidFill>
                <a:latin typeface="Calibri"/>
                <a:ea typeface="Calibri"/>
                <a:cs typeface="Calibri"/>
                <a:sym typeface="Calibri"/>
              </a:rPr>
              <a:t>Research: Hadron collider, OTPS (one-time password specification) movement</a:t>
            </a:r>
          </a:p>
          <a:p>
            <a:pPr indent="-285750" lvl="0" marL="285750" marR="0" rtl="0" algn="l">
              <a:spcBef>
                <a:spcPts val="1000"/>
              </a:spcBef>
              <a:spcAft>
                <a:spcPts val="0"/>
              </a:spcAft>
              <a:buClr>
                <a:schemeClr val="lt1"/>
              </a:buClr>
              <a:buSzPct val="100000"/>
              <a:buFont typeface="Arial"/>
              <a:buChar char="•"/>
            </a:pPr>
            <a:r>
              <a:rPr b="0" i="0" lang="en-US" sz="1800" u="none" cap="none" strike="noStrike">
                <a:solidFill>
                  <a:schemeClr val="lt1"/>
                </a:solidFill>
                <a:latin typeface="Calibri"/>
                <a:ea typeface="Calibri"/>
                <a:cs typeface="Calibri"/>
                <a:sym typeface="Calibri"/>
              </a:rPr>
              <a:t>Finance : </a:t>
            </a:r>
            <a:r>
              <a:rPr lang="en-US"/>
              <a:t>S</a:t>
            </a:r>
            <a:r>
              <a:rPr b="0" i="0" lang="en-US" sz="1800" u="none" cap="none" strike="noStrike">
                <a:solidFill>
                  <a:schemeClr val="lt1"/>
                </a:solidFill>
                <a:latin typeface="Calibri"/>
                <a:ea typeface="Calibri"/>
                <a:cs typeface="Calibri"/>
                <a:sym typeface="Calibri"/>
              </a:rPr>
              <a:t>tock markets</a:t>
            </a:r>
          </a:p>
          <a:p>
            <a:pPr indent="-285750" lvl="0" marL="285750" marR="0" rtl="0" algn="l">
              <a:spcBef>
                <a:spcPts val="1000"/>
              </a:spcBef>
              <a:spcAft>
                <a:spcPts val="0"/>
              </a:spcAft>
              <a:buClr>
                <a:schemeClr val="lt1"/>
              </a:buClr>
              <a:buSzPct val="100000"/>
              <a:buFont typeface="Arial"/>
              <a:buChar char="•"/>
            </a:pPr>
            <a:r>
              <a:rPr lang="en-US"/>
              <a:t>Cyber </a:t>
            </a:r>
            <a:r>
              <a:rPr b="0" i="0" lang="en-US" sz="1800" u="none" cap="none" strike="noStrike">
                <a:solidFill>
                  <a:schemeClr val="lt1"/>
                </a:solidFill>
                <a:latin typeface="Calibri"/>
                <a:ea typeface="Calibri"/>
                <a:cs typeface="Calibri"/>
                <a:sym typeface="Calibri"/>
              </a:rPr>
              <a:t>Sec</a:t>
            </a:r>
            <a:r>
              <a:rPr b="0" i="0" lang="en-US" sz="1800" u="none" cap="none" strike="noStrike">
                <a:solidFill>
                  <a:schemeClr val="lt1"/>
                </a:solidFill>
                <a:latin typeface="Calibri"/>
                <a:ea typeface="Calibri"/>
                <a:cs typeface="Calibri"/>
                <a:sym typeface="Calibri"/>
              </a:rPr>
              <a:t>urity: Passwords</a:t>
            </a:r>
          </a:p>
          <a:p>
            <a:pPr indent="-285750" lvl="0" marL="285750" marR="0" rtl="0" algn="l">
              <a:spcBef>
                <a:spcPts val="1000"/>
              </a:spcBef>
              <a:spcAft>
                <a:spcPts val="0"/>
              </a:spcAft>
              <a:buClr>
                <a:schemeClr val="lt1"/>
              </a:buClr>
              <a:buSzPct val="100000"/>
              <a:buFont typeface="Arial"/>
              <a:buChar char="•"/>
            </a:pPr>
            <a:r>
              <a:rPr lang="en-US"/>
              <a:t>Transportation</a:t>
            </a:r>
          </a:p>
          <a:p>
            <a:pPr indent="-285750" lvl="0" marL="285750" marR="0" rtl="0" algn="l">
              <a:spcBef>
                <a:spcPts val="1000"/>
              </a:spcBef>
              <a:spcAft>
                <a:spcPts val="0"/>
              </a:spcAft>
              <a:buClr>
                <a:schemeClr val="lt1"/>
              </a:buClr>
              <a:buSzPct val="100000"/>
              <a:buFont typeface="Arial"/>
              <a:buNone/>
            </a:pPr>
            <a:r>
              <a:t/>
            </a:r>
            <a:endParaRPr b="0" i="0" sz="1800" u="none" cap="none" strike="noStrike">
              <a:solidFill>
                <a:schemeClr val="lt1"/>
              </a:solidFill>
              <a:latin typeface="Calibri"/>
              <a:ea typeface="Calibri"/>
              <a:cs typeface="Calibri"/>
              <a:sym typeface="Calibri"/>
            </a:endParaRPr>
          </a:p>
        </p:txBody>
      </p:sp>
      <p:pic>
        <p:nvPicPr>
          <p:cNvPr id="183" name="Shape 183"/>
          <p:cNvPicPr preferRelativeResize="0"/>
          <p:nvPr/>
        </p:nvPicPr>
        <p:blipFill>
          <a:blip r:embed="rId3">
            <a:alphaModFix/>
          </a:blip>
          <a:stretch>
            <a:fillRect/>
          </a:stretch>
        </p:blipFill>
        <p:spPr>
          <a:xfrm>
            <a:off x="8136882" y="3145425"/>
            <a:ext cx="3475349" cy="2326849"/>
          </a:xfrm>
          <a:prstGeom prst="rect">
            <a:avLst/>
          </a:prstGeom>
          <a:noFill/>
          <a:ln>
            <a:noFill/>
          </a:ln>
        </p:spPr>
      </p:pic>
      <p:pic>
        <p:nvPicPr>
          <p:cNvPr descr="http://vignette2.wikia.nocookie.net/logopedia/images/c/c4/Pinterest-icon.png/revision/latest?cb=20121109020054" id="184" name="Shape 184"/>
          <p:cNvPicPr preferRelativeResize="0"/>
          <p:nvPr/>
        </p:nvPicPr>
        <p:blipFill>
          <a:blip r:embed="rId4">
            <a:alphaModFix/>
          </a:blip>
          <a:stretch>
            <a:fillRect/>
          </a:stretch>
        </p:blipFill>
        <p:spPr>
          <a:xfrm>
            <a:off x="525025" y="5123125"/>
            <a:ext cx="1339750" cy="1339750"/>
          </a:xfrm>
          <a:prstGeom prst="rect">
            <a:avLst/>
          </a:prstGeom>
          <a:noFill/>
          <a:ln>
            <a:noFill/>
          </a:ln>
        </p:spPr>
      </p:pic>
      <p:pic>
        <p:nvPicPr>
          <p:cNvPr descr="http://icons.iconarchive.com/icons/yootheme/social-bookmark/512/social-google-box-icon.png" id="185" name="Shape 185"/>
          <p:cNvPicPr preferRelativeResize="0"/>
          <p:nvPr/>
        </p:nvPicPr>
        <p:blipFill>
          <a:blip r:embed="rId5">
            <a:alphaModFix/>
          </a:blip>
          <a:stretch>
            <a:fillRect/>
          </a:stretch>
        </p:blipFill>
        <p:spPr>
          <a:xfrm>
            <a:off x="1821725" y="5123124"/>
            <a:ext cx="1339750" cy="1339750"/>
          </a:xfrm>
          <a:prstGeom prst="rect">
            <a:avLst/>
          </a:prstGeom>
          <a:noFill/>
          <a:ln>
            <a:noFill/>
          </a:ln>
        </p:spPr>
      </p:pic>
      <p:pic>
        <p:nvPicPr>
          <p:cNvPr descr="https://cdn0.iconfinder.com/data/icons/yooicons_set01_socialbookmarks/256/social_facebook_box_blue.png" id="186" name="Shape 186"/>
          <p:cNvPicPr preferRelativeResize="0"/>
          <p:nvPr/>
        </p:nvPicPr>
        <p:blipFill rotWithShape="1">
          <a:blip r:embed="rId6">
            <a:alphaModFix/>
          </a:blip>
          <a:srcRect b="0" l="0" r="0" t="0"/>
          <a:stretch/>
        </p:blipFill>
        <p:spPr>
          <a:xfrm>
            <a:off x="3039975" y="5108375"/>
            <a:ext cx="1339749" cy="1339749"/>
          </a:xfrm>
          <a:prstGeom prst="rect">
            <a:avLst/>
          </a:prstGeom>
          <a:noFill/>
          <a:ln>
            <a:noFill/>
          </a:ln>
        </p:spPr>
      </p:pic>
      <p:pic>
        <p:nvPicPr>
          <p:cNvPr descr="http://www.webfootpainting.com/images/linkin_png.png" id="187" name="Shape 187"/>
          <p:cNvPicPr preferRelativeResize="0"/>
          <p:nvPr/>
        </p:nvPicPr>
        <p:blipFill>
          <a:blip r:embed="rId7">
            <a:alphaModFix/>
          </a:blip>
          <a:stretch>
            <a:fillRect/>
          </a:stretch>
        </p:blipFill>
        <p:spPr>
          <a:xfrm>
            <a:off x="4303525" y="5196975"/>
            <a:ext cx="1249850" cy="1249850"/>
          </a:xfrm>
          <a:prstGeom prst="rect">
            <a:avLst/>
          </a:prstGeom>
          <a:noFill/>
          <a:ln>
            <a:noFill/>
          </a:ln>
        </p:spPr>
      </p:pic>
      <p:pic>
        <p:nvPicPr>
          <p:cNvPr descr="http://www.freelargeimages.com/wp-content/uploads/2015/05/Twitter_Logo_Hd_Png_03.png" id="188" name="Shape 188"/>
          <p:cNvPicPr preferRelativeResize="0"/>
          <p:nvPr/>
        </p:nvPicPr>
        <p:blipFill>
          <a:blip r:embed="rId8">
            <a:alphaModFix/>
          </a:blip>
          <a:stretch>
            <a:fillRect/>
          </a:stretch>
        </p:blipFill>
        <p:spPr>
          <a:xfrm>
            <a:off x="5554675" y="5196974"/>
            <a:ext cx="1198800" cy="1198800"/>
          </a:xfrm>
          <a:prstGeom prst="rect">
            <a:avLst/>
          </a:prstGeom>
          <a:noFill/>
          <a:ln>
            <a:noFill/>
          </a:ln>
        </p:spPr>
      </p:pic>
      <p:pic>
        <p:nvPicPr>
          <p:cNvPr descr="http://icons.iconarchive.com/icons/igh0zt/ios7-style-metro-ui/512/MetroUI-YouTube-icon.png" id="189" name="Shape 189"/>
          <p:cNvPicPr preferRelativeResize="0"/>
          <p:nvPr/>
        </p:nvPicPr>
        <p:blipFill>
          <a:blip r:embed="rId9">
            <a:alphaModFix/>
          </a:blip>
          <a:stretch>
            <a:fillRect/>
          </a:stretch>
        </p:blipFill>
        <p:spPr>
          <a:xfrm>
            <a:off x="6753475" y="5126500"/>
            <a:ext cx="1339750" cy="1339750"/>
          </a:xfrm>
          <a:prstGeom prst="rect">
            <a:avLst/>
          </a:prstGeom>
          <a:noFill/>
          <a:ln>
            <a:noFill/>
          </a:ln>
        </p:spPr>
      </p:pic>
      <p:pic>
        <p:nvPicPr>
          <p:cNvPr id="190" name="Shape 190"/>
          <p:cNvPicPr preferRelativeResize="0"/>
          <p:nvPr/>
        </p:nvPicPr>
        <p:blipFill>
          <a:blip r:embed="rId10">
            <a:alphaModFix/>
          </a:blip>
          <a:stretch>
            <a:fillRect/>
          </a:stretch>
        </p:blipFill>
        <p:spPr>
          <a:xfrm>
            <a:off x="9424000" y="417962"/>
            <a:ext cx="2305050" cy="151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685800" y="609600"/>
            <a:ext cx="10131425" cy="1456267"/>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Calibri"/>
              <a:buNone/>
            </a:pPr>
            <a:r>
              <a:rPr b="0" i="0" lang="en-US" sz="3600" u="none" cap="none" strike="noStrike">
                <a:solidFill>
                  <a:schemeClr val="lt1"/>
                </a:solidFill>
                <a:latin typeface="Calibri"/>
                <a:ea typeface="Calibri"/>
                <a:cs typeface="Calibri"/>
                <a:sym typeface="Calibri"/>
              </a:rPr>
              <a:t>RAW DATA: SOURCE &amp; DESCRIPTION</a:t>
            </a:r>
          </a:p>
        </p:txBody>
      </p:sp>
      <p:sp>
        <p:nvSpPr>
          <p:cNvPr id="197" name="Shape 197"/>
          <p:cNvSpPr txBox="1"/>
          <p:nvPr>
            <p:ph idx="1" type="body"/>
          </p:nvPr>
        </p:nvSpPr>
        <p:spPr>
          <a:xfrm>
            <a:off x="609600" y="1151466"/>
            <a:ext cx="10131300" cy="3649200"/>
          </a:xfrm>
          <a:prstGeom prst="rect">
            <a:avLst/>
          </a:prstGeom>
          <a:noFill/>
          <a:ln>
            <a:noFill/>
          </a:ln>
        </p:spPr>
        <p:txBody>
          <a:bodyPr anchorCtr="0" anchor="ctr" bIns="45700" lIns="91425" rIns="91425" tIns="45700">
            <a:noAutofit/>
          </a:bodyPr>
          <a:lstStyle/>
          <a:p>
            <a:pPr indent="-228600" lvl="0" marL="457200" marR="0" rtl="0" algn="l">
              <a:lnSpc>
                <a:spcPct val="90000"/>
              </a:lnSpc>
              <a:spcBef>
                <a:spcPts val="1000"/>
              </a:spcBef>
              <a:spcAft>
                <a:spcPts val="0"/>
              </a:spcAft>
            </a:pPr>
            <a:r>
              <a:rPr lang="en-US"/>
              <a:t>Our group project focused on domestic flight data from RITA (Research and Innovative Technology Administration) which operates under the US Department of Transportation.</a:t>
            </a:r>
          </a:p>
          <a:p>
            <a:pPr indent="-228600" lvl="0" marL="457200" marR="0" rtl="0" algn="l">
              <a:lnSpc>
                <a:spcPct val="90000"/>
              </a:lnSpc>
              <a:spcBef>
                <a:spcPts val="1000"/>
              </a:spcBef>
              <a:spcAft>
                <a:spcPts val="0"/>
              </a:spcAft>
            </a:pPr>
            <a:r>
              <a:rPr lang="en-US"/>
              <a:t>Our original data consists of flight arrival and departure details (29 variables) for all commercial flights within the USA from October 1987 to March 2016.  </a:t>
            </a:r>
          </a:p>
          <a:p>
            <a:pPr indent="-228600" lvl="0" marL="457200" marR="0" rtl="0" algn="l">
              <a:lnSpc>
                <a:spcPct val="90000"/>
              </a:lnSpc>
              <a:spcBef>
                <a:spcPts val="1000"/>
              </a:spcBef>
              <a:spcAft>
                <a:spcPts val="0"/>
              </a:spcAft>
            </a:pPr>
            <a:r>
              <a:rPr lang="en-US"/>
              <a:t>Almost 120 million records in total: 1.6 GB compressed space and 12 GB when uncompressed.</a:t>
            </a:r>
          </a:p>
          <a:p>
            <a:pPr indent="-285750" lvl="0" marL="285750" marR="0" rtl="0" algn="l">
              <a:lnSpc>
                <a:spcPct val="90000"/>
              </a:lnSpc>
              <a:spcBef>
                <a:spcPts val="1000"/>
              </a:spcBef>
              <a:spcAft>
                <a:spcPts val="0"/>
              </a:spcAft>
              <a:buClr>
                <a:schemeClr val="lt1"/>
              </a:buClr>
              <a:buSzPct val="100000"/>
              <a:buFont typeface="Arial"/>
              <a:buNone/>
            </a:pPr>
            <a:r>
              <a:t/>
            </a:r>
            <a:endParaRPr/>
          </a:p>
        </p:txBody>
      </p:sp>
      <p:pic>
        <p:nvPicPr>
          <p:cNvPr id="198" name="Shape 198"/>
          <p:cNvPicPr preferRelativeResize="0"/>
          <p:nvPr/>
        </p:nvPicPr>
        <p:blipFill>
          <a:blip r:embed="rId3">
            <a:alphaModFix/>
          </a:blip>
          <a:stretch>
            <a:fillRect/>
          </a:stretch>
        </p:blipFill>
        <p:spPr>
          <a:xfrm>
            <a:off x="1859112" y="4226550"/>
            <a:ext cx="2347100" cy="1502150"/>
          </a:xfrm>
          <a:prstGeom prst="rect">
            <a:avLst/>
          </a:prstGeom>
          <a:noFill/>
          <a:ln>
            <a:noFill/>
          </a:ln>
        </p:spPr>
      </p:pic>
      <p:pic>
        <p:nvPicPr>
          <p:cNvPr descr="https://lh3.googleusercontent.com/BSJTf4MHnYhAVAGnG5_4xZvmUZ3cdBgRPM_Qq-ltUocpRwWjaiv2NEQNrnktDOXhxX6y=w300" id="199" name="Shape 199"/>
          <p:cNvPicPr preferRelativeResize="0"/>
          <p:nvPr/>
        </p:nvPicPr>
        <p:blipFill>
          <a:blip r:embed="rId4">
            <a:alphaModFix/>
          </a:blip>
          <a:stretch>
            <a:fillRect/>
          </a:stretch>
        </p:blipFill>
        <p:spPr>
          <a:xfrm>
            <a:off x="7091900" y="3705550"/>
            <a:ext cx="2544150" cy="2544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None/>
            </a:pPr>
            <a:r>
              <a:t/>
            </a:r>
            <a:endParaRPr/>
          </a:p>
        </p:txBody>
      </p:sp>
      <p:sp>
        <p:nvSpPr>
          <p:cNvPr id="206" name="Shape 206"/>
          <p:cNvSpPr txBox="1"/>
          <p:nvPr>
            <p:ph idx="1" type="body"/>
          </p:nvPr>
        </p:nvSpPr>
        <p:spPr>
          <a:xfrm>
            <a:off x="685800" y="2142066"/>
            <a:ext cx="10131300" cy="3649200"/>
          </a:xfrm>
          <a:prstGeom prst="rect">
            <a:avLst/>
          </a:prstGeom>
        </p:spPr>
        <p:txBody>
          <a:bodyPr anchorCtr="0" anchor="ctr" bIns="91425" lIns="91425" rIns="91425" tIns="91425">
            <a:noAutofit/>
          </a:bodyPr>
          <a:lstStyle/>
          <a:p>
            <a:pPr lvl="0">
              <a:spcBef>
                <a:spcPts val="0"/>
              </a:spcBef>
              <a:buNone/>
            </a:pPr>
            <a:r>
              <a:t/>
            </a:r>
            <a:endParaRPr/>
          </a:p>
        </p:txBody>
      </p:sp>
      <p:pic>
        <p:nvPicPr>
          <p:cNvPr descr="excel sheet 45 lines.PNG" id="207" name="Shape 207"/>
          <p:cNvPicPr preferRelativeResize="0"/>
          <p:nvPr/>
        </p:nvPicPr>
        <p:blipFill>
          <a:blip r:embed="rId3">
            <a:alphaModFix/>
          </a:blip>
          <a:stretch>
            <a:fillRect/>
          </a:stretch>
        </p:blipFill>
        <p:spPr>
          <a:xfrm>
            <a:off x="891250" y="674050"/>
            <a:ext cx="10002048" cy="5506492"/>
          </a:xfrm>
          <a:prstGeom prst="rect">
            <a:avLst/>
          </a:prstGeom>
          <a:noFill/>
          <a:ln>
            <a:noFill/>
          </a:ln>
        </p:spPr>
      </p:pic>
      <p:sp>
        <p:nvSpPr>
          <p:cNvPr id="208" name="Shape 208"/>
          <p:cNvSpPr txBox="1"/>
          <p:nvPr/>
        </p:nvSpPr>
        <p:spPr>
          <a:xfrm>
            <a:off x="1124100" y="6198600"/>
            <a:ext cx="3423300" cy="3261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36 KB of data</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685800" y="609600"/>
            <a:ext cx="10131300" cy="1456200"/>
          </a:xfrm>
          <a:prstGeom prst="rect">
            <a:avLst/>
          </a:prstGeom>
        </p:spPr>
        <p:txBody>
          <a:bodyPr anchorCtr="0" anchor="ctr" bIns="91425" lIns="91425" rIns="91425" tIns="91425">
            <a:noAutofit/>
          </a:bodyPr>
          <a:lstStyle/>
          <a:p>
            <a:pPr lvl="0">
              <a:spcBef>
                <a:spcPts val="0"/>
              </a:spcBef>
              <a:buNone/>
            </a:pPr>
            <a:r>
              <a:rPr lang="en-US"/>
              <a:t>CHALLENGES OF BIG DATA</a:t>
            </a:r>
          </a:p>
        </p:txBody>
      </p:sp>
      <p:pic>
        <p:nvPicPr>
          <p:cNvPr descr="Screen Shot 2016-06-20 at 11.32.37 AM.png" id="215" name="Shape 215"/>
          <p:cNvPicPr preferRelativeResize="0"/>
          <p:nvPr/>
        </p:nvPicPr>
        <p:blipFill rotWithShape="1">
          <a:blip r:embed="rId3">
            <a:alphaModFix/>
          </a:blip>
          <a:srcRect b="3418" l="0" r="0" t="0"/>
          <a:stretch/>
        </p:blipFill>
        <p:spPr>
          <a:xfrm>
            <a:off x="7388100" y="2607025"/>
            <a:ext cx="3429000" cy="2626375"/>
          </a:xfrm>
          <a:prstGeom prst="rect">
            <a:avLst/>
          </a:prstGeom>
          <a:noFill/>
          <a:ln>
            <a:noFill/>
          </a:ln>
        </p:spPr>
      </p:pic>
      <p:sp>
        <p:nvSpPr>
          <p:cNvPr id="216" name="Shape 216"/>
          <p:cNvSpPr txBox="1"/>
          <p:nvPr/>
        </p:nvSpPr>
        <p:spPr>
          <a:xfrm>
            <a:off x="244800" y="2607025"/>
            <a:ext cx="7143300" cy="2839800"/>
          </a:xfrm>
          <a:prstGeom prst="rect">
            <a:avLst/>
          </a:prstGeom>
          <a:noFill/>
          <a:ln>
            <a:noFill/>
          </a:ln>
        </p:spPr>
        <p:txBody>
          <a:bodyPr anchorCtr="0" anchor="t" bIns="91425" lIns="91425" rIns="91425" tIns="91425">
            <a:noAutofit/>
          </a:bodyPr>
          <a:lstStyle/>
          <a:p>
            <a:pPr indent="-342900" lvl="0" marL="457200" rtl="0">
              <a:lnSpc>
                <a:spcPct val="115000"/>
              </a:lnSpc>
              <a:spcBef>
                <a:spcPts val="600"/>
              </a:spcBef>
              <a:buClr>
                <a:srgbClr val="FFFFFF"/>
              </a:buClr>
              <a:buSzPct val="100000"/>
              <a:buFont typeface="Calibri"/>
              <a:buChar char="●"/>
            </a:pPr>
            <a:r>
              <a:rPr lang="en-US" sz="1800">
                <a:solidFill>
                  <a:srgbClr val="FFFFFF"/>
                </a:solidFill>
                <a:latin typeface="Calibri"/>
                <a:ea typeface="Calibri"/>
                <a:cs typeface="Calibri"/>
                <a:sym typeface="Calibri"/>
              </a:rPr>
              <a:t>Limitations in Big Data research:</a:t>
            </a:r>
          </a:p>
          <a:p>
            <a:pPr indent="-342900" lvl="1" marL="914400" rtl="0">
              <a:lnSpc>
                <a:spcPct val="115000"/>
              </a:lnSpc>
              <a:spcBef>
                <a:spcPts val="600"/>
              </a:spcBef>
              <a:buClr>
                <a:srgbClr val="FFFFFF"/>
              </a:buClr>
              <a:buSzPct val="100000"/>
              <a:buFont typeface="Calibri"/>
              <a:buChar char="○"/>
            </a:pPr>
            <a:r>
              <a:rPr lang="en-US" sz="1800">
                <a:solidFill>
                  <a:schemeClr val="lt1"/>
                </a:solidFill>
                <a:latin typeface="Calibri"/>
                <a:ea typeface="Calibri"/>
                <a:cs typeface="Calibri"/>
                <a:sym typeface="Calibri"/>
              </a:rPr>
              <a:t>Data volume, variety, velocity keep increasing</a:t>
            </a:r>
          </a:p>
          <a:p>
            <a:pPr indent="-342900" lvl="1" marL="914400" rtl="0">
              <a:lnSpc>
                <a:spcPct val="115000"/>
              </a:lnSpc>
              <a:spcBef>
                <a:spcPts val="600"/>
              </a:spcBef>
              <a:buClr>
                <a:srgbClr val="FFFFFF"/>
              </a:buClr>
              <a:buSzPct val="100000"/>
              <a:buFont typeface="Calibri"/>
              <a:buChar char="○"/>
            </a:pPr>
            <a:r>
              <a:rPr lang="en-US" sz="1800">
                <a:solidFill>
                  <a:srgbClr val="FFFFFF"/>
                </a:solidFill>
                <a:latin typeface="Calibri"/>
                <a:ea typeface="Calibri"/>
                <a:cs typeface="Calibri"/>
                <a:sym typeface="Calibri"/>
              </a:rPr>
              <a:t>Software / Technology limitations</a:t>
            </a:r>
          </a:p>
          <a:p>
            <a:pPr indent="-342900" lvl="1" marL="914400" rtl="0">
              <a:lnSpc>
                <a:spcPct val="115000"/>
              </a:lnSpc>
              <a:spcBef>
                <a:spcPts val="600"/>
              </a:spcBef>
              <a:buClr>
                <a:srgbClr val="FFFFFF"/>
              </a:buClr>
              <a:buSzPct val="100000"/>
              <a:buFont typeface="Calibri"/>
              <a:buChar char="○"/>
            </a:pPr>
            <a:r>
              <a:rPr lang="en-US" sz="1800">
                <a:solidFill>
                  <a:srgbClr val="FFFFFF"/>
                </a:solidFill>
                <a:latin typeface="Calibri"/>
                <a:ea typeface="Calibri"/>
                <a:cs typeface="Calibri"/>
                <a:sym typeface="Calibri"/>
              </a:rPr>
              <a:t>Skilled data scientists needed</a:t>
            </a:r>
          </a:p>
          <a:p>
            <a:pPr lvl="0" rtl="0">
              <a:lnSpc>
                <a:spcPct val="115000"/>
              </a:lnSpc>
              <a:spcBef>
                <a:spcPts val="600"/>
              </a:spcBef>
              <a:buNone/>
            </a:pPr>
            <a:r>
              <a:t/>
            </a:r>
            <a:endParaRPr sz="18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